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2" r:id="rId32"/>
    <p:sldId id="287" r:id="rId33"/>
    <p:sldId id="288" r:id="rId34"/>
    <p:sldId id="289" r:id="rId35"/>
    <p:sldId id="291" r:id="rId3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153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07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55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9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73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78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23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88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0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23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0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57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13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113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34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84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81225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신입 사원 심규진 C++ 세미나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06194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2024.05.17 / 발표자 : 연구원 심규진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70954" y="546735"/>
            <a:ext cx="4970383" cy="621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92"/>
              </a:lnSpc>
              <a:buNone/>
            </a:pPr>
            <a:r>
              <a:rPr lang="en-US" sz="391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8. 조건문</a:t>
            </a:r>
            <a:endParaRPr lang="en-US" sz="391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954" y="1466136"/>
            <a:ext cx="8888373" cy="343376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870954" y="5278755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005137" y="5316022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48" dirty="0"/>
          </a:p>
        </p:txBody>
      </p:sp>
      <p:sp>
        <p:nvSpPr>
          <p:cNvPr id="8" name="Text 4"/>
          <p:cNvSpPr/>
          <p:nvPr/>
        </p:nvSpPr>
        <p:spPr>
          <a:xfrm>
            <a:off x="3516987" y="5347097"/>
            <a:ext cx="2184321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변수 초기화</a:t>
            </a:r>
            <a:endParaRPr lang="en-US" sz="1957" dirty="0"/>
          </a:p>
        </p:txBody>
      </p:sp>
      <p:sp>
        <p:nvSpPr>
          <p:cNvPr id="9" name="Text 5"/>
          <p:cNvSpPr/>
          <p:nvPr/>
        </p:nvSpPr>
        <p:spPr>
          <a:xfrm>
            <a:off x="3516987" y="5776793"/>
            <a:ext cx="2184321" cy="19088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int형 변수 x에 x = 10 초기화, int형 변수 y에 y = 1 초기화, bool형 변수 Boolean = true로 초기화, bool 형 변수 boolean2 = false 로 초기화</a:t>
            </a:r>
            <a:endParaRPr lang="en-US" sz="1566" dirty="0"/>
          </a:p>
        </p:txBody>
      </p:sp>
      <p:sp>
        <p:nvSpPr>
          <p:cNvPr id="10" name="Shape 6"/>
          <p:cNvSpPr/>
          <p:nvPr/>
        </p:nvSpPr>
        <p:spPr>
          <a:xfrm>
            <a:off x="5900023" y="5278755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034207" y="5316022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48" dirty="0"/>
          </a:p>
        </p:txBody>
      </p:sp>
      <p:sp>
        <p:nvSpPr>
          <p:cNvPr id="12" name="Text 8"/>
          <p:cNvSpPr/>
          <p:nvPr/>
        </p:nvSpPr>
        <p:spPr>
          <a:xfrm>
            <a:off x="6546056" y="5347097"/>
            <a:ext cx="2184321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조건문 실행</a:t>
            </a:r>
            <a:endParaRPr lang="en-US" sz="1957" dirty="0"/>
          </a:p>
        </p:txBody>
      </p:sp>
      <p:sp>
        <p:nvSpPr>
          <p:cNvPr id="13" name="Text 9"/>
          <p:cNvSpPr/>
          <p:nvPr/>
        </p:nvSpPr>
        <p:spPr>
          <a:xfrm>
            <a:off x="6546056" y="5776793"/>
            <a:ext cx="2184321" cy="1272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true면 1 출력, false면 0 출력. If(조건문)에서 조건문은 0이면 항상 false이고, 0이 아니면 항상 true이다.</a:t>
            </a:r>
            <a:endParaRPr lang="en-US" sz="1566" dirty="0"/>
          </a:p>
        </p:txBody>
      </p:sp>
      <p:sp>
        <p:nvSpPr>
          <p:cNvPr id="14" name="Shape 10"/>
          <p:cNvSpPr/>
          <p:nvPr/>
        </p:nvSpPr>
        <p:spPr>
          <a:xfrm>
            <a:off x="8929092" y="5278755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063276" y="5316022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48" dirty="0"/>
          </a:p>
        </p:txBody>
      </p:sp>
      <p:sp>
        <p:nvSpPr>
          <p:cNvPr id="16" name="Text 12"/>
          <p:cNvSpPr/>
          <p:nvPr/>
        </p:nvSpPr>
        <p:spPr>
          <a:xfrm>
            <a:off x="9575125" y="5347097"/>
            <a:ext cx="2184321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조건 만족</a:t>
            </a:r>
            <a:endParaRPr lang="en-US" sz="1957" dirty="0"/>
          </a:p>
        </p:txBody>
      </p:sp>
      <p:sp>
        <p:nvSpPr>
          <p:cNvPr id="17" name="Text 13"/>
          <p:cNvSpPr/>
          <p:nvPr/>
        </p:nvSpPr>
        <p:spPr>
          <a:xfrm>
            <a:off x="9575125" y="5776793"/>
            <a:ext cx="2184321" cy="1590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 &gt; y 즉, 10 &gt; 1이 참이므로 true이기 때문에 if문으로 빠지게 되고, else문을 거치지 않고 빠져나오게 된다.</a:t>
            </a:r>
            <a:endParaRPr lang="en-US" sz="156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74085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09. 순환문</a:t>
            </a:r>
            <a:endParaRPr lang="en-US" sz="30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1224677"/>
            <a:ext cx="6953488" cy="34091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45687" y="4731858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for (초기식; 조건식 ; 증감식){} 형태로 반복문을 작성해준다.</a:t>
            </a:r>
            <a:endParaRPr lang="en-US" sz="1225" dirty="0"/>
          </a:p>
        </p:txBody>
      </p:sp>
      <p:sp>
        <p:nvSpPr>
          <p:cNvPr id="15" name="Shape 2"/>
          <p:cNvSpPr/>
          <p:nvPr/>
        </p:nvSpPr>
        <p:spPr>
          <a:xfrm>
            <a:off x="2017408" y="5234645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0</a:t>
            </a:r>
            <a:endParaRPr lang="en-US" altLang="ko-KR" sz="134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947597" y="5458030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"/>
          <p:cNvSpPr/>
          <p:nvPr/>
        </p:nvSpPr>
        <p:spPr>
          <a:xfrm>
            <a:off x="3836528" y="5219373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i값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출력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후 sum = 1, sum2 = 2</a:t>
            </a:r>
            <a:endParaRPr lang="en-US" altLang="ko-KR" sz="1400" dirty="0"/>
          </a:p>
          <a:p>
            <a:pPr algn="ctr">
              <a:lnSpc>
                <a:spcPts val="2150"/>
              </a:lnSpc>
            </a:pPr>
            <a:endParaRPr lang="en-US" altLang="ko-KR" sz="1340" dirty="0"/>
          </a:p>
        </p:txBody>
      </p:sp>
      <p:sp>
        <p:nvSpPr>
          <p:cNvPr id="19" name="Shape 2"/>
          <p:cNvSpPr/>
          <p:nvPr/>
        </p:nvSpPr>
        <p:spPr>
          <a:xfrm>
            <a:off x="2017408" y="5902999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1</a:t>
            </a:r>
            <a:endParaRPr lang="en-US" altLang="ko-KR" sz="134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947597" y="6126384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2"/>
          <p:cNvSpPr/>
          <p:nvPr/>
        </p:nvSpPr>
        <p:spPr>
          <a:xfrm>
            <a:off x="3836528" y="5887727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1960"/>
              </a:lnSpc>
            </a:pP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i값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출력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후 sum = 2, sum2 = 4</a:t>
            </a:r>
            <a:endParaRPr lang="en-US" altLang="ko-KR" sz="1400" dirty="0"/>
          </a:p>
        </p:txBody>
      </p:sp>
      <p:sp>
        <p:nvSpPr>
          <p:cNvPr id="22" name="Shape 2"/>
          <p:cNvSpPr/>
          <p:nvPr/>
        </p:nvSpPr>
        <p:spPr>
          <a:xfrm>
            <a:off x="2017408" y="6562933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2</a:t>
            </a:r>
            <a:endParaRPr lang="en-US" altLang="ko-KR" sz="134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947597" y="6786318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2"/>
          <p:cNvSpPr/>
          <p:nvPr/>
        </p:nvSpPr>
        <p:spPr>
          <a:xfrm>
            <a:off x="3836528" y="6547661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1960"/>
              </a:lnSpc>
            </a:pPr>
            <a:r>
              <a:rPr lang="en-US" altLang="ko-KR" sz="140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</a:t>
            </a: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값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출력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후 sum = 3, sum2 = 6</a:t>
            </a:r>
            <a:endParaRPr lang="en-US" altLang="ko-KR" sz="1400" dirty="0"/>
          </a:p>
        </p:txBody>
      </p:sp>
      <p:sp>
        <p:nvSpPr>
          <p:cNvPr id="25" name="Shape 2"/>
          <p:cNvSpPr/>
          <p:nvPr/>
        </p:nvSpPr>
        <p:spPr>
          <a:xfrm>
            <a:off x="7641460" y="5178622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3</a:t>
            </a:r>
            <a:endParaRPr lang="en-US" altLang="ko-KR" sz="1340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571649" y="5402007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2"/>
          <p:cNvSpPr/>
          <p:nvPr/>
        </p:nvSpPr>
        <p:spPr>
          <a:xfrm>
            <a:off x="9460580" y="5163350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1960"/>
              </a:lnSpc>
            </a:pPr>
            <a:r>
              <a:rPr lang="en-US" altLang="ko-KR" sz="140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</a:t>
            </a: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값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출력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후 sum = 4, sum2 = 8</a:t>
            </a:r>
            <a:endParaRPr lang="en-US" altLang="ko-KR" sz="1400" dirty="0"/>
          </a:p>
        </p:txBody>
      </p:sp>
      <p:sp>
        <p:nvSpPr>
          <p:cNvPr id="28" name="Shape 2"/>
          <p:cNvSpPr/>
          <p:nvPr/>
        </p:nvSpPr>
        <p:spPr>
          <a:xfrm>
            <a:off x="7641460" y="5846976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4</a:t>
            </a:r>
            <a:endParaRPr lang="en-US" altLang="ko-KR" sz="134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8571649" y="6070361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9460580" y="5831704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1960"/>
              </a:lnSpc>
            </a:pPr>
            <a:r>
              <a:rPr lang="en-US" altLang="ko-KR" sz="140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</a:t>
            </a: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값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altLang="ko-KR" sz="14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출력</a:t>
            </a:r>
            <a:r>
              <a:rPr lang="en-US" altLang="ko-KR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후 sum = 5, sum2 = 10</a:t>
            </a:r>
            <a:endParaRPr lang="en-US" altLang="ko-KR" sz="1400" dirty="0"/>
          </a:p>
        </p:txBody>
      </p:sp>
      <p:sp>
        <p:nvSpPr>
          <p:cNvPr id="34" name="Shape 2"/>
          <p:cNvSpPr/>
          <p:nvPr/>
        </p:nvSpPr>
        <p:spPr>
          <a:xfrm>
            <a:off x="7641460" y="6510992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5</a:t>
            </a:r>
            <a:endParaRPr lang="en-US" altLang="ko-KR" sz="1340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8571649" y="6734377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2"/>
          <p:cNvSpPr/>
          <p:nvPr/>
        </p:nvSpPr>
        <p:spPr>
          <a:xfrm>
            <a:off x="9457515" y="6510991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1960"/>
              </a:lnSpc>
            </a:pPr>
            <a:r>
              <a:rPr lang="ko-KR" altLang="en-US" sz="1400" dirty="0" err="1" smtClean="0">
                <a:solidFill>
                  <a:srgbClr val="00002E"/>
                </a:solidFill>
                <a:latin typeface="PT Sans" pitchFamily="34" charset="0"/>
              </a:rPr>
              <a:t>반복문</a:t>
            </a:r>
            <a:r>
              <a:rPr lang="ko-KR" altLang="en-US" sz="1400" dirty="0" smtClean="0">
                <a:solidFill>
                  <a:srgbClr val="00002E"/>
                </a:solidFill>
                <a:latin typeface="PT Sans" pitchFamily="34" charset="0"/>
              </a:rPr>
              <a:t> 종료</a:t>
            </a:r>
            <a:endParaRPr lang="en-US" altLang="ko-K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44954" y="477202"/>
            <a:ext cx="4328517" cy="541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0"/>
              </a:lnSpc>
              <a:buNone/>
            </a:pPr>
            <a:r>
              <a:rPr lang="en-US" sz="340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09. 순환문2</a:t>
            </a:r>
            <a:endParaRPr lang="en-US" sz="340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954" y="1364575"/>
            <a:ext cx="7740372" cy="21432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444954" y="3702487"/>
            <a:ext cx="7740372" cy="276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1"/>
              </a:lnSpc>
              <a:buNone/>
            </a:pPr>
            <a:r>
              <a:rPr lang="en-US" sz="136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반복문 밖에 int i = 0; 으로 초기화</a:t>
            </a:r>
            <a:endParaRPr lang="en-US" sz="1363" dirty="0"/>
          </a:p>
        </p:txBody>
      </p:sp>
      <p:sp>
        <p:nvSpPr>
          <p:cNvPr id="7" name="Text 3"/>
          <p:cNvSpPr/>
          <p:nvPr/>
        </p:nvSpPr>
        <p:spPr>
          <a:xfrm>
            <a:off x="3444954" y="4174093"/>
            <a:ext cx="7740372" cy="276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1"/>
              </a:lnSpc>
              <a:buNone/>
            </a:pPr>
            <a:r>
              <a:rPr lang="en-US" sz="136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for ( ; ; )는 무한 반복문이며 i가 11이 되었을 때 중단되는 반복문 이며, 반복 할 때 마다 cout을 통해 i값 출력</a:t>
            </a:r>
            <a:endParaRPr lang="en-US" sz="1363" dirty="0"/>
          </a:p>
        </p:txBody>
      </p:sp>
      <p:sp>
        <p:nvSpPr>
          <p:cNvPr id="12" name="Text 8"/>
          <p:cNvSpPr/>
          <p:nvPr/>
        </p:nvSpPr>
        <p:spPr>
          <a:xfrm>
            <a:off x="7336510" y="5672335"/>
            <a:ext cx="7740372" cy="276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1"/>
              </a:lnSpc>
              <a:buNone/>
            </a:pPr>
            <a:r>
              <a:rPr lang="en-US" sz="136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…</a:t>
            </a:r>
            <a:endParaRPr lang="en-US" sz="1363" dirty="0"/>
          </a:p>
        </p:txBody>
      </p:sp>
      <p:sp>
        <p:nvSpPr>
          <p:cNvPr id="15" name="Shape 2"/>
          <p:cNvSpPr/>
          <p:nvPr/>
        </p:nvSpPr>
        <p:spPr>
          <a:xfrm>
            <a:off x="1905226" y="5026531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0</a:t>
            </a:r>
            <a:endParaRPr lang="en-US" altLang="ko-KR" sz="1340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835415" y="5249916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2"/>
          <p:cNvSpPr/>
          <p:nvPr/>
        </p:nvSpPr>
        <p:spPr>
          <a:xfrm>
            <a:off x="3724345" y="5008165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 smtClean="0"/>
              <a:t> : 0 </a:t>
            </a:r>
            <a:r>
              <a:rPr lang="ko-KR" altLang="en-US" sz="1400" dirty="0" smtClean="0"/>
              <a:t>출력 후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 = 1</a:t>
            </a:r>
            <a:endParaRPr lang="en-US" altLang="ko-KR" sz="1400" dirty="0"/>
          </a:p>
          <a:p>
            <a:pPr algn="ctr">
              <a:lnSpc>
                <a:spcPts val="2150"/>
              </a:lnSpc>
            </a:pPr>
            <a:endParaRPr lang="en-US" altLang="ko-KR" sz="1340" dirty="0"/>
          </a:p>
        </p:txBody>
      </p:sp>
      <p:sp>
        <p:nvSpPr>
          <p:cNvPr id="18" name="Shape 2"/>
          <p:cNvSpPr/>
          <p:nvPr/>
        </p:nvSpPr>
        <p:spPr>
          <a:xfrm>
            <a:off x="1905226" y="5694885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1</a:t>
            </a:r>
            <a:endParaRPr lang="en-US" altLang="ko-KR" sz="134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835415" y="5918270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2"/>
          <p:cNvSpPr/>
          <p:nvPr/>
        </p:nvSpPr>
        <p:spPr>
          <a:xfrm>
            <a:off x="3724346" y="5679613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/>
              <a:t> : </a:t>
            </a:r>
            <a:r>
              <a:rPr lang="en-US" altLang="ko-KR" sz="1400" dirty="0" smtClean="0"/>
              <a:t>1 </a:t>
            </a:r>
            <a:r>
              <a:rPr lang="ko-KR" altLang="en-US" sz="1400" dirty="0"/>
              <a:t>출력 후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2</a:t>
            </a:r>
          </a:p>
        </p:txBody>
      </p:sp>
      <p:sp>
        <p:nvSpPr>
          <p:cNvPr id="21" name="Shape 2"/>
          <p:cNvSpPr/>
          <p:nvPr/>
        </p:nvSpPr>
        <p:spPr>
          <a:xfrm>
            <a:off x="1905226" y="6354819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2</a:t>
            </a:r>
            <a:endParaRPr lang="en-US" altLang="ko-KR" sz="1340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835415" y="6578204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2"/>
          <p:cNvSpPr/>
          <p:nvPr/>
        </p:nvSpPr>
        <p:spPr>
          <a:xfrm>
            <a:off x="3724346" y="6339547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/>
              <a:t> : </a:t>
            </a:r>
            <a:r>
              <a:rPr lang="en-US" altLang="ko-KR" sz="1400" dirty="0" smtClean="0"/>
              <a:t>2 </a:t>
            </a:r>
            <a:r>
              <a:rPr lang="ko-KR" altLang="en-US" sz="1400" dirty="0"/>
              <a:t>출력 후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3</a:t>
            </a:r>
          </a:p>
        </p:txBody>
      </p:sp>
      <p:sp>
        <p:nvSpPr>
          <p:cNvPr id="24" name="Shape 2"/>
          <p:cNvSpPr/>
          <p:nvPr/>
        </p:nvSpPr>
        <p:spPr>
          <a:xfrm>
            <a:off x="7642590" y="5300415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10</a:t>
            </a:r>
            <a:endParaRPr lang="en-US" altLang="ko-KR" sz="134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8572779" y="5523800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2"/>
          <p:cNvSpPr/>
          <p:nvPr/>
        </p:nvSpPr>
        <p:spPr>
          <a:xfrm>
            <a:off x="9461709" y="5282049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400" dirty="0" err="1"/>
              <a:t>i</a:t>
            </a:r>
            <a:r>
              <a:rPr lang="en-US" altLang="ko-KR" sz="1400" dirty="0" smtClean="0"/>
              <a:t> : 10 </a:t>
            </a:r>
            <a:r>
              <a:rPr lang="ko-KR" altLang="en-US" sz="1400" dirty="0" smtClean="0"/>
              <a:t>출력 후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 = 11</a:t>
            </a:r>
            <a:endParaRPr lang="en-US" altLang="ko-KR" sz="1400" dirty="0"/>
          </a:p>
          <a:p>
            <a:pPr algn="ctr">
              <a:lnSpc>
                <a:spcPts val="2150"/>
              </a:lnSpc>
            </a:pPr>
            <a:endParaRPr lang="en-US" altLang="ko-KR" sz="1340" dirty="0"/>
          </a:p>
        </p:txBody>
      </p:sp>
      <p:sp>
        <p:nvSpPr>
          <p:cNvPr id="31" name="Shape 2"/>
          <p:cNvSpPr/>
          <p:nvPr/>
        </p:nvSpPr>
        <p:spPr>
          <a:xfrm>
            <a:off x="7642590" y="6020242"/>
            <a:ext cx="818006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= 11</a:t>
            </a:r>
            <a:endParaRPr lang="en-US" altLang="ko-KR" sz="1340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572779" y="6243627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 2"/>
          <p:cNvSpPr/>
          <p:nvPr/>
        </p:nvSpPr>
        <p:spPr>
          <a:xfrm>
            <a:off x="9461709" y="6001876"/>
            <a:ext cx="3285903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400" dirty="0" smtClean="0"/>
              <a:t>break </a:t>
            </a:r>
            <a:r>
              <a:rPr lang="ko-KR" altLang="en-US" sz="1400" dirty="0" err="1" smtClean="0"/>
              <a:t>반복문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빠져나옴</a:t>
            </a:r>
            <a:endParaRPr lang="en-US" altLang="ko-KR" sz="1400" dirty="0"/>
          </a:p>
          <a:p>
            <a:pPr algn="ctr">
              <a:lnSpc>
                <a:spcPts val="2150"/>
              </a:lnSpc>
            </a:pPr>
            <a:endParaRPr lang="en-US" altLang="ko-KR" sz="1340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572779" y="7118698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/>
          <p:cNvSpPr/>
          <p:nvPr/>
        </p:nvSpPr>
        <p:spPr>
          <a:xfrm>
            <a:off x="9611069" y="6895312"/>
            <a:ext cx="663641" cy="44677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/>
              <a:t>i</a:t>
            </a:r>
            <a:r>
              <a:rPr lang="en-US" altLang="ko-KR" sz="1340" dirty="0" smtClean="0"/>
              <a:t> : 11</a:t>
            </a:r>
            <a:endParaRPr lang="en-US" altLang="ko-KR" sz="1340" dirty="0"/>
          </a:p>
        </p:txBody>
      </p:sp>
      <p:sp>
        <p:nvSpPr>
          <p:cNvPr id="36" name="TextBox 35"/>
          <p:cNvSpPr txBox="1"/>
          <p:nvPr/>
        </p:nvSpPr>
        <p:spPr>
          <a:xfrm>
            <a:off x="8051593" y="6789145"/>
            <a:ext cx="179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반복문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빠져나온</a:t>
            </a:r>
            <a:r>
              <a:rPr lang="ko-KR" altLang="en-US" sz="1200" dirty="0" smtClean="0"/>
              <a:t> 후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값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72143"/>
            <a:ext cx="14630400" cy="8231624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278981" y="496491"/>
            <a:ext cx="4514136" cy="5641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3"/>
              </a:lnSpc>
              <a:buNone/>
            </a:pPr>
            <a:r>
              <a:rPr lang="en-US" sz="355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10. 배열</a:t>
            </a:r>
            <a:endParaRPr lang="en-US" sz="355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981" y="1421725"/>
            <a:ext cx="8072438" cy="33608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278981" y="4985742"/>
            <a:ext cx="8072438" cy="2889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r>
              <a:rPr lang="en-US" sz="14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int형 상수로 kArraySize = 3 으로 선언</a:t>
            </a:r>
            <a:endParaRPr lang="en-US" sz="1422" dirty="0"/>
          </a:p>
        </p:txBody>
      </p:sp>
      <p:sp>
        <p:nvSpPr>
          <p:cNvPr id="7" name="Text 3"/>
          <p:cNvSpPr/>
          <p:nvPr/>
        </p:nvSpPr>
        <p:spPr>
          <a:xfrm>
            <a:off x="3278981" y="5477828"/>
            <a:ext cx="8072438" cy="2889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r>
              <a:rPr lang="en-US" sz="14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int형 배열로 founding[kArraySize] 선언</a:t>
            </a:r>
            <a:endParaRPr lang="en-US" sz="1422" dirty="0"/>
          </a:p>
        </p:txBody>
      </p:sp>
      <p:sp>
        <p:nvSpPr>
          <p:cNvPr id="8" name="Text 4"/>
          <p:cNvSpPr/>
          <p:nvPr/>
        </p:nvSpPr>
        <p:spPr>
          <a:xfrm>
            <a:off x="3278981" y="5969913"/>
            <a:ext cx="8072438" cy="2889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r>
              <a:rPr lang="en-US" sz="14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founding[0] = 918</a:t>
            </a:r>
            <a:endParaRPr lang="en-US" sz="1422" dirty="0"/>
          </a:p>
        </p:txBody>
      </p:sp>
      <p:sp>
        <p:nvSpPr>
          <p:cNvPr id="9" name="Text 5"/>
          <p:cNvSpPr/>
          <p:nvPr/>
        </p:nvSpPr>
        <p:spPr>
          <a:xfrm>
            <a:off x="7315200" y="4985742"/>
            <a:ext cx="8072438" cy="2889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r>
              <a:rPr lang="en-US" sz="14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founding[1] = 1392</a:t>
            </a:r>
            <a:endParaRPr lang="en-US" sz="1422" dirty="0"/>
          </a:p>
        </p:txBody>
      </p:sp>
      <p:sp>
        <p:nvSpPr>
          <p:cNvPr id="10" name="Text 6"/>
          <p:cNvSpPr/>
          <p:nvPr/>
        </p:nvSpPr>
        <p:spPr>
          <a:xfrm>
            <a:off x="7315200" y="5477828"/>
            <a:ext cx="8072438" cy="2889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r>
              <a:rPr lang="en-US" sz="14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founding[2] = 1948로 초기화 후</a:t>
            </a:r>
            <a:endParaRPr lang="en-US" sz="1422" dirty="0"/>
          </a:p>
        </p:txBody>
      </p:sp>
      <p:sp>
        <p:nvSpPr>
          <p:cNvPr id="11" name="Text 7"/>
          <p:cNvSpPr/>
          <p:nvPr/>
        </p:nvSpPr>
        <p:spPr>
          <a:xfrm>
            <a:off x="7315200" y="6046351"/>
            <a:ext cx="8072438" cy="2889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5"/>
              </a:lnSpc>
              <a:buNone/>
            </a:pPr>
            <a:r>
              <a:rPr lang="en-US" sz="142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cout을 통해 출력</a:t>
            </a:r>
            <a:endParaRPr lang="en-US" sz="142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25792" y="590193"/>
            <a:ext cx="5356503" cy="669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72"/>
              </a:lnSpc>
              <a:buNone/>
            </a:pPr>
            <a:r>
              <a:rPr lang="en-US" sz="4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10. 배열2</a:t>
            </a:r>
            <a:endParaRPr lang="en-US" sz="421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792" y="1688187"/>
            <a:ext cx="9578816" cy="26889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25792" y="4618077"/>
            <a:ext cx="9578816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16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string[] 과 string[3]의 차이점</a:t>
            </a:r>
            <a:endParaRPr lang="en-US" sz="1687" dirty="0"/>
          </a:p>
        </p:txBody>
      </p:sp>
      <p:sp>
        <p:nvSpPr>
          <p:cNvPr id="7" name="Text 3"/>
          <p:cNvSpPr/>
          <p:nvPr/>
        </p:nvSpPr>
        <p:spPr>
          <a:xfrm>
            <a:off x="2525792" y="5201960"/>
            <a:ext cx="9578816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16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string[3]으로 지정하면 배열의 크기를 명시적으로 지정할 순 있지만 유연성이 떨어지기에 string[] 로 지정을 하면 배열의 크기는 초기화 된 요소의 수 만큼 자동으로 결정되기에 유연성이 좋다.</a:t>
            </a:r>
            <a:endParaRPr lang="en-US" sz="1687" dirty="0"/>
          </a:p>
        </p:txBody>
      </p:sp>
      <p:sp>
        <p:nvSpPr>
          <p:cNvPr id="8" name="Text 4"/>
          <p:cNvSpPr/>
          <p:nvPr/>
        </p:nvSpPr>
        <p:spPr>
          <a:xfrm>
            <a:off x="2525792" y="6128742"/>
            <a:ext cx="9578816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16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string[] 배열로 "고려","조선","건국" 한번에 초기화</a:t>
            </a:r>
            <a:endParaRPr lang="en-US" sz="1687" dirty="0"/>
          </a:p>
        </p:txBody>
      </p:sp>
      <p:sp>
        <p:nvSpPr>
          <p:cNvPr id="9" name="Text 5"/>
          <p:cNvSpPr/>
          <p:nvPr/>
        </p:nvSpPr>
        <p:spPr>
          <a:xfrm>
            <a:off x="2525792" y="6712625"/>
            <a:ext cx="9578816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16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배열의 개수를 알기위해 str의 크기 / strin의 크기의 결과를 s_size 변수에 저장</a:t>
            </a:r>
            <a:endParaRPr lang="en-US" sz="1687" dirty="0"/>
          </a:p>
        </p:txBody>
      </p:sp>
      <p:sp>
        <p:nvSpPr>
          <p:cNvPr id="10" name="Text 6"/>
          <p:cNvSpPr/>
          <p:nvPr/>
        </p:nvSpPr>
        <p:spPr>
          <a:xfrm>
            <a:off x="2525792" y="7296507"/>
            <a:ext cx="9578816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16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반복문을 통해 배열의 개수 만큼 반복문을 수행하면서 건국 연도(founding)를 출력</a:t>
            </a:r>
            <a:endParaRPr lang="en-US" sz="16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1" name="Shape 2"/>
          <p:cNvSpPr/>
          <p:nvPr/>
        </p:nvSpPr>
        <p:spPr>
          <a:xfrm>
            <a:off x="3787685" y="6196702"/>
            <a:ext cx="800771" cy="297870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tx1"/>
            </a:solidFill>
            <a:prstDash val="solid"/>
          </a:ln>
        </p:spPr>
      </p:sp>
      <p:sp>
        <p:nvSpPr>
          <p:cNvPr id="19" name="Shape 2"/>
          <p:cNvSpPr/>
          <p:nvPr/>
        </p:nvSpPr>
        <p:spPr>
          <a:xfrm>
            <a:off x="3815028" y="7081050"/>
            <a:ext cx="800771" cy="297870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tx1"/>
            </a:solidFill>
            <a:prstDash val="solid"/>
          </a:ln>
        </p:spPr>
      </p:sp>
      <p:sp>
        <p:nvSpPr>
          <p:cNvPr id="18" name="Shape 2"/>
          <p:cNvSpPr/>
          <p:nvPr/>
        </p:nvSpPr>
        <p:spPr>
          <a:xfrm>
            <a:off x="3730301" y="5002924"/>
            <a:ext cx="7198956" cy="1108554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tx1"/>
            </a:solidFill>
            <a:prstDash val="solid"/>
          </a:ln>
        </p:spPr>
      </p:sp>
      <p:sp>
        <p:nvSpPr>
          <p:cNvPr id="3" name="Shape 0"/>
          <p:cNvSpPr/>
          <p:nvPr/>
        </p:nvSpPr>
        <p:spPr>
          <a:xfrm>
            <a:off x="-23683" y="0"/>
            <a:ext cx="14630400" cy="9856708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11. 함수</a:t>
            </a:r>
            <a:endParaRPr lang="en-US" sz="30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1224677"/>
            <a:ext cx="6953488" cy="37193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38456" y="5118973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3838456" y="5021313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함수를 쓰는 이유?</a:t>
            </a: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3814773" y="5408865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자주 사용하는 코드일수록 함수로 분리하는 것이 시각적으로 편하다.</a:t>
            </a:r>
            <a:endParaRPr lang="en-US" sz="1225" dirty="0"/>
          </a:p>
        </p:txBody>
      </p:sp>
      <p:sp>
        <p:nvSpPr>
          <p:cNvPr id="9" name="Text 5"/>
          <p:cNvSpPr/>
          <p:nvPr/>
        </p:nvSpPr>
        <p:spPr>
          <a:xfrm>
            <a:off x="3838456" y="5745038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소스가 길어지고 프로젝트 규모가 커질수록 함수로 분리 하는것이 가독성과 유지보수가 좋아진다.</a:t>
            </a:r>
            <a:endParaRPr lang="en-US" sz="1225" dirty="0"/>
          </a:p>
        </p:txBody>
      </p:sp>
      <p:sp>
        <p:nvSpPr>
          <p:cNvPr id="10" name="Text 6"/>
          <p:cNvSpPr/>
          <p:nvPr/>
        </p:nvSpPr>
        <p:spPr>
          <a:xfrm>
            <a:off x="3838456" y="6168663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 함수</a:t>
            </a: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3838456" y="659228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sub 함수를 선언 하는데 인자로 x,y 값을 상수로 받는다.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838456" y="6786775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void로 함수를 선언했기에 return 값은 존재 하지않고, cout을 통해 출력만 해준다.</a:t>
            </a: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3853035" y="7062726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함수</a:t>
            </a:r>
            <a:endParaRPr lang="en-US" sz="1225" dirty="0"/>
          </a:p>
        </p:txBody>
      </p:sp>
      <p:sp>
        <p:nvSpPr>
          <p:cNvPr id="14" name="Text 10"/>
          <p:cNvSpPr/>
          <p:nvPr/>
        </p:nvSpPr>
        <p:spPr>
          <a:xfrm>
            <a:off x="3853035" y="733867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add 함수를 선언 하는데 인자로 x,y 값을 상수로 받는다.</a:t>
            </a: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3853035" y="7636669"/>
            <a:ext cx="695348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cout을 통해 출력 해주고, int형으로 함수를 선언했기에 main함수를 통해 호출 되면 정수형 으로 return 값이 전달된다.</a:t>
            </a:r>
            <a:endParaRPr lang="en-US" sz="12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2811303" y="4630181"/>
            <a:ext cx="1412354" cy="409894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tx1"/>
            </a:solidFill>
            <a:prstDash val="solid"/>
          </a:ln>
        </p:spPr>
      </p:sp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11304" y="554355"/>
            <a:ext cx="5037177" cy="629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58"/>
              </a:lnSpc>
              <a:buNone/>
            </a:pPr>
            <a:r>
              <a:rPr lang="en-US" sz="396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12. 주석</a:t>
            </a:r>
            <a:endParaRPr lang="en-US" sz="396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304" y="1586865"/>
            <a:ext cx="6963847" cy="29412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11303" y="4652563"/>
            <a:ext cx="9007793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8"/>
              </a:lnSpc>
              <a:buNone/>
            </a:pPr>
            <a:r>
              <a:rPr lang="en-US" sz="15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주석 사용용도</a:t>
            </a:r>
            <a:endParaRPr lang="en-US" sz="1587" dirty="0"/>
          </a:p>
        </p:txBody>
      </p:sp>
      <p:sp>
        <p:nvSpPr>
          <p:cNvPr id="7" name="Text 3"/>
          <p:cNvSpPr/>
          <p:nvPr/>
        </p:nvSpPr>
        <p:spPr>
          <a:xfrm>
            <a:off x="3133606" y="5109567"/>
            <a:ext cx="8685490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38"/>
              </a:lnSpc>
              <a:buSzPct val="100000"/>
              <a:buFont typeface="+mj-lt"/>
              <a:buAutoNum type="arabicPeriod"/>
            </a:pPr>
            <a:r>
              <a:rPr lang="en-US" sz="15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현재 실행하면 안되는 부분을 가리는것</a:t>
            </a:r>
            <a:endParaRPr lang="en-US" sz="1587" dirty="0"/>
          </a:p>
        </p:txBody>
      </p:sp>
      <p:sp>
        <p:nvSpPr>
          <p:cNvPr id="8" name="Text 4"/>
          <p:cNvSpPr/>
          <p:nvPr/>
        </p:nvSpPr>
        <p:spPr>
          <a:xfrm>
            <a:off x="3133606" y="5706308"/>
            <a:ext cx="8685490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38"/>
              </a:lnSpc>
              <a:buSzPct val="100000"/>
              <a:buFont typeface="+mj-lt"/>
              <a:buAutoNum type="arabicPeriod" startAt="2"/>
            </a:pPr>
            <a:r>
              <a:rPr lang="en-US" sz="15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소스 코드를 이해하는 데 필요한 설명 글 붙이기</a:t>
            </a:r>
            <a:endParaRPr lang="en-US" sz="1587" dirty="0"/>
          </a:p>
        </p:txBody>
      </p:sp>
      <p:sp>
        <p:nvSpPr>
          <p:cNvPr id="9" name="Text 5"/>
          <p:cNvSpPr/>
          <p:nvPr/>
        </p:nvSpPr>
        <p:spPr>
          <a:xfrm>
            <a:off x="2811304" y="6255187"/>
            <a:ext cx="9007793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8"/>
              </a:lnSpc>
              <a:buNone/>
            </a:pPr>
            <a:r>
              <a:rPr lang="en-US" sz="15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- 6번째줄 // 로 주석이 되어있기 때문에 출력이 되지 않는다.</a:t>
            </a:r>
            <a:endParaRPr lang="en-US" sz="1587" dirty="0"/>
          </a:p>
        </p:txBody>
      </p:sp>
      <p:sp>
        <p:nvSpPr>
          <p:cNvPr id="10" name="Text 6"/>
          <p:cNvSpPr/>
          <p:nvPr/>
        </p:nvSpPr>
        <p:spPr>
          <a:xfrm>
            <a:off x="2811304" y="6804065"/>
            <a:ext cx="9007793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8"/>
              </a:lnSpc>
              <a:buNone/>
            </a:pPr>
            <a:r>
              <a:rPr lang="en-US" sz="15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- 9번째줄부터 10번째줄 까지 여러줄 주석 처리가 되어 있기 때문에 출력되지 않는다.</a:t>
            </a:r>
            <a:endParaRPr lang="en-US" sz="1587" dirty="0"/>
          </a:p>
        </p:txBody>
      </p:sp>
      <p:sp>
        <p:nvSpPr>
          <p:cNvPr id="11" name="Text 7"/>
          <p:cNvSpPr/>
          <p:nvPr/>
        </p:nvSpPr>
        <p:spPr>
          <a:xfrm>
            <a:off x="2811304" y="7352943"/>
            <a:ext cx="9007793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8"/>
              </a:lnSpc>
              <a:buNone/>
            </a:pPr>
            <a:r>
              <a:rPr lang="en-US" sz="15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그러므로, 6번째줄부터 11번째줄까지 주석이 되어있기 때문에 이 코드는 return 0; 밖에 없는 코드이다.</a:t>
            </a:r>
            <a:endParaRPr lang="en-US" sz="15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461623" y="474821"/>
            <a:ext cx="4624388" cy="5387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42"/>
              </a:lnSpc>
              <a:buNone/>
            </a:pPr>
            <a:r>
              <a:rPr lang="en-US" sz="339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13. namespace</a:t>
            </a:r>
            <a:endParaRPr lang="en-US" sz="339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623" y="1272064"/>
            <a:ext cx="7707035" cy="24801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74477" y="4748570"/>
            <a:ext cx="310246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2"/>
              </a:lnSpc>
              <a:buNone/>
            </a:pPr>
            <a:r>
              <a:rPr lang="en-US" sz="1357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silla</a:t>
            </a:r>
            <a:r>
              <a:rPr lang="en-US" sz="135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::CenteralArea(); , silla::year</a:t>
            </a:r>
            <a:endParaRPr lang="en-US" sz="1357" dirty="0"/>
          </a:p>
        </p:txBody>
      </p:sp>
      <p:sp>
        <p:nvSpPr>
          <p:cNvPr id="12" name="Text 7"/>
          <p:cNvSpPr/>
          <p:nvPr/>
        </p:nvSpPr>
        <p:spPr>
          <a:xfrm>
            <a:off x="3461623" y="4749692"/>
            <a:ext cx="3102463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2"/>
              </a:lnSpc>
              <a:buNone/>
            </a:pPr>
            <a:r>
              <a:rPr lang="en-US" sz="1357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baejae</a:t>
            </a:r>
            <a:r>
              <a:rPr lang="en-US" sz="135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::CenteralArea(); baejae::year</a:t>
            </a:r>
            <a:endParaRPr lang="en-US" sz="1357" dirty="0"/>
          </a:p>
        </p:txBody>
      </p:sp>
      <p:sp>
        <p:nvSpPr>
          <p:cNvPr id="13" name="TextBox 12"/>
          <p:cNvSpPr txBox="1"/>
          <p:nvPr/>
        </p:nvSpPr>
        <p:spPr>
          <a:xfrm>
            <a:off x="4365077" y="5355772"/>
            <a:ext cx="2950063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60" dirty="0" err="1">
                <a:latin typeface="PT Sans"/>
                <a:ea typeface="PT Sans"/>
              </a:rPr>
              <a:t>b</a:t>
            </a:r>
            <a:r>
              <a:rPr lang="en-US" altLang="ko-KR" sz="1360" dirty="0" err="1" smtClean="0">
                <a:latin typeface="PT Sans"/>
                <a:ea typeface="PT Sans"/>
              </a:rPr>
              <a:t>aejae</a:t>
            </a:r>
            <a:r>
              <a:rPr lang="en-US" altLang="ko-KR" sz="1360" dirty="0" smtClean="0">
                <a:latin typeface="PT Sans"/>
                <a:ea typeface="PT Sans"/>
              </a:rPr>
              <a:t>::year</a:t>
            </a:r>
            <a:endParaRPr lang="ko-KR" altLang="en-US" sz="1360" dirty="0">
              <a:latin typeface="PT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22133" y="5355771"/>
            <a:ext cx="2950063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60" dirty="0" err="1" smtClean="0">
                <a:latin typeface="PT Sans"/>
                <a:ea typeface="PT Sans"/>
              </a:rPr>
              <a:t>silla</a:t>
            </a:r>
            <a:r>
              <a:rPr lang="en-US" altLang="ko-KR" sz="1360" dirty="0" smtClean="0">
                <a:latin typeface="PT Sans"/>
                <a:ea typeface="PT Sans"/>
              </a:rPr>
              <a:t>::year</a:t>
            </a:r>
            <a:endParaRPr lang="ko-KR" altLang="en-US" sz="1360" dirty="0">
              <a:latin typeface="PT Sans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836169" y="5009674"/>
            <a:ext cx="12280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836169" y="5506581"/>
            <a:ext cx="12280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04502" y="4512768"/>
            <a:ext cx="14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T Sans"/>
              </a:rPr>
              <a:t>동일한 성격</a:t>
            </a:r>
            <a:endParaRPr lang="ko-KR" altLang="en-US" dirty="0">
              <a:latin typeface="P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56107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14. #include</a:t>
            </a:r>
            <a:endParaRPr lang="en-US" sz="30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532" y="1254218"/>
            <a:ext cx="3635335" cy="38481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838456" y="5335144"/>
            <a:ext cx="6953488" cy="95023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032052" y="5386626"/>
            <a:ext cx="6566297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C++ 에서는 검증된 소스들을 모아 파일로 제공을 하는데, 이 파일에는 수 많은 소스코드가 존재하며 필요한 부분을 사용 할 수도 있다. 예를 들어 vector가 필요하다면 구현된 파일을 불러와 사용할 수 있다.</a:t>
            </a:r>
            <a:endParaRPr lang="en-US" sz="1225" dirty="0"/>
          </a:p>
        </p:txBody>
      </p:sp>
      <p:sp>
        <p:nvSpPr>
          <p:cNvPr id="8" name="Shape 4"/>
          <p:cNvSpPr/>
          <p:nvPr/>
        </p:nvSpPr>
        <p:spPr>
          <a:xfrm>
            <a:off x="3838456" y="6285382"/>
            <a:ext cx="6953488" cy="1240988"/>
          </a:xfrm>
          <a:prstGeom prst="roundRect">
            <a:avLst>
              <a:gd name="adj" fmla="val 2256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032052" y="6336863"/>
            <a:ext cx="3123843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include &lt;filename&gt;</a:t>
            </a:r>
            <a:endParaRPr lang="en-US" sz="1225" dirty="0"/>
          </a:p>
        </p:txBody>
      </p:sp>
      <p:sp>
        <p:nvSpPr>
          <p:cNvPr id="10" name="Text 6"/>
          <p:cNvSpPr/>
          <p:nvPr/>
        </p:nvSpPr>
        <p:spPr>
          <a:xfrm>
            <a:off x="7474506" y="6336863"/>
            <a:ext cx="3123843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C++ 기본으로 제공해주는 라이브러리를 사용할 때 사용</a:t>
            </a: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4032052" y="7051238"/>
            <a:ext cx="3123843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include "filename"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7474506" y="7051238"/>
            <a:ext cx="3123843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사용자가 만든 다른파일을 참조 할 때 사용</a:t>
            </a:r>
            <a:endParaRPr lang="en-US" sz="12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15. 스코핑 룰</a:t>
            </a:r>
            <a:endParaRPr lang="en-US" sz="30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1224677"/>
            <a:ext cx="6953488" cy="286797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923" y="4267557"/>
            <a:ext cx="1382554" cy="13350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38456" y="5933003"/>
            <a:ext cx="14538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전역 변수</a:t>
            </a:r>
            <a:endParaRPr lang="en-US" sz="1531" dirty="0"/>
          </a:p>
        </p:txBody>
      </p:sp>
      <p:sp>
        <p:nvSpPr>
          <p:cNvPr id="8" name="Text 3"/>
          <p:cNvSpPr/>
          <p:nvPr/>
        </p:nvSpPr>
        <p:spPr>
          <a:xfrm>
            <a:off x="3838456" y="6331506"/>
            <a:ext cx="1453872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main() 함수 밖에 선언된 x = 10은 전역 변수입니다. 이 변수는 프로그램 전체에서 접근할 수 있습니다.</a:t>
            </a:r>
            <a:endParaRPr lang="en-US" sz="1225" dirty="0"/>
          </a:p>
        </p:txBody>
      </p:sp>
      <p:sp>
        <p:nvSpPr>
          <p:cNvPr id="9" name="Text 4"/>
          <p:cNvSpPr/>
          <p:nvPr/>
        </p:nvSpPr>
        <p:spPr>
          <a:xfrm>
            <a:off x="5679281" y="5933003"/>
            <a:ext cx="14538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지역 변수</a:t>
            </a:r>
            <a:endParaRPr lang="en-US" sz="1531" dirty="0"/>
          </a:p>
        </p:txBody>
      </p:sp>
      <p:sp>
        <p:nvSpPr>
          <p:cNvPr id="10" name="Text 5"/>
          <p:cNvSpPr/>
          <p:nvPr/>
        </p:nvSpPr>
        <p:spPr>
          <a:xfrm>
            <a:off x="5679281" y="6331506"/>
            <a:ext cx="145387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함수 내부에 선언된 변수는 지역 변수입니다. 이 변수들은 해당 함수 내에서만 유효합니다.</a:t>
            </a:r>
            <a:endParaRPr lang="en-US" sz="1225" dirty="0"/>
          </a:p>
        </p:txBody>
      </p:sp>
      <p:sp>
        <p:nvSpPr>
          <p:cNvPr id="11" name="Text 6"/>
          <p:cNvSpPr/>
          <p:nvPr/>
        </p:nvSpPr>
        <p:spPr>
          <a:xfrm>
            <a:off x="7520107" y="5933003"/>
            <a:ext cx="14538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함수 호출</a:t>
            </a:r>
            <a:endParaRPr lang="en-US" sz="1531" dirty="0"/>
          </a:p>
        </p:txBody>
      </p:sp>
      <p:sp>
        <p:nvSpPr>
          <p:cNvPr id="12" name="Text 7"/>
          <p:cNvSpPr/>
          <p:nvPr/>
        </p:nvSpPr>
        <p:spPr>
          <a:xfrm>
            <a:off x="7520107" y="6331506"/>
            <a:ext cx="1453872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main() 함수에서 func1(), func2(), func3()을 호출하면 각 함수의 return 값이 main()으로 전달됩니다.</a:t>
            </a:r>
            <a:endParaRPr lang="en-US" sz="1225" dirty="0"/>
          </a:p>
        </p:txBody>
      </p:sp>
      <p:sp>
        <p:nvSpPr>
          <p:cNvPr id="13" name="Text 8"/>
          <p:cNvSpPr/>
          <p:nvPr/>
        </p:nvSpPr>
        <p:spPr>
          <a:xfrm>
            <a:off x="9360932" y="5933003"/>
            <a:ext cx="14538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변수 접근</a:t>
            </a:r>
            <a:endParaRPr lang="en-US" sz="1531" dirty="0"/>
          </a:p>
        </p:txBody>
      </p:sp>
      <p:sp>
        <p:nvSpPr>
          <p:cNvPr id="14" name="Text 9"/>
          <p:cNvSpPr/>
          <p:nvPr/>
        </p:nvSpPr>
        <p:spPr>
          <a:xfrm>
            <a:off x="9360932" y="6331506"/>
            <a:ext cx="145387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함수 내부에서는 지역 변수를 우선적으로 사용하고, 없는 경우 전역 변수를 사용합니다.</a:t>
            </a:r>
            <a:endParaRPr lang="en-US" sz="12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146572"/>
            <a:ext cx="59341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C++ 프로그래밍 시작하기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228528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en-US" altLang="ko-KR" sz="1750" dirty="0" smtClean="0"/>
              <a:t>1.</a:t>
            </a:r>
            <a:r>
              <a:rPr lang="en-US" altLang="ko-KR" sz="1750" b="1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</a:t>
            </a:r>
            <a:r>
              <a:rPr lang="en-US" altLang="ko-KR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++ </a:t>
            </a:r>
            <a:r>
              <a:rPr lang="en-US" altLang="ko-KR" sz="175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프로그래밍</a:t>
            </a:r>
            <a:r>
              <a:rPr lang="en-US" altLang="ko-KR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altLang="ko-KR" sz="1750" b="1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시작</a:t>
            </a:r>
            <a:endParaRPr lang="en-US" altLang="ko-KR" sz="1750" dirty="0"/>
          </a:p>
          <a:p>
            <a:pPr>
              <a:lnSpc>
                <a:spcPts val="2799"/>
              </a:lnSpc>
              <a:buSzPct val="100000"/>
            </a:pPr>
            <a:r>
              <a:rPr lang="en-US" sz="1750" dirty="0" smtClean="0"/>
              <a:t>2. </a:t>
            </a:r>
            <a:r>
              <a:rPr lang="en-US" altLang="ko-KR" sz="175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콘솔창에</a:t>
            </a:r>
            <a:r>
              <a:rPr lang="en-US" altLang="ko-KR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altLang="ko-KR" sz="1750" b="1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출력</a:t>
            </a:r>
            <a:endParaRPr lang="en-US" altLang="ko-KR" sz="1750" dirty="0"/>
          </a:p>
          <a:p>
            <a:pPr>
              <a:lnSpc>
                <a:spcPts val="2799"/>
              </a:lnSpc>
              <a:buSzPct val="100000"/>
            </a:pPr>
            <a:r>
              <a:rPr lang="en-US" sz="1750" dirty="0" smtClean="0"/>
              <a:t>3. </a:t>
            </a:r>
            <a:r>
              <a:rPr lang="en-US" altLang="ko-KR" sz="1750" b="1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변수</a:t>
            </a:r>
            <a:endParaRPr lang="en-US" altLang="ko-KR" sz="1750" b="1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>
              <a:lnSpc>
                <a:spcPts val="2799"/>
              </a:lnSpc>
              <a:buSzPct val="100000"/>
            </a:pPr>
            <a:r>
              <a:rPr lang="en-US" altLang="ko-KR" sz="17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</a:rPr>
              <a:t>4. </a:t>
            </a:r>
            <a:r>
              <a:rPr lang="ko-KR" altLang="en-US" sz="1750" b="1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</a:rPr>
              <a:t>상수</a:t>
            </a:r>
            <a:endParaRPr lang="en-US" altLang="ko-KR" sz="1750" b="1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</a:endParaRPr>
          </a:p>
          <a:p>
            <a:pPr>
              <a:lnSpc>
                <a:spcPts val="2799"/>
              </a:lnSpc>
              <a:buSzPct val="100000"/>
            </a:pPr>
            <a:r>
              <a:rPr lang="en-US" altLang="ko-KR" sz="17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</a:rPr>
              <a:t>5. </a:t>
            </a:r>
            <a:r>
              <a:rPr lang="ko-KR" altLang="en-US" sz="1750" b="1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</a:rPr>
              <a:t>사칙연산</a:t>
            </a:r>
            <a:endParaRPr lang="en-US" altLang="ko-KR" sz="1750" b="1" dirty="0"/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 smtClean="0"/>
              <a:t>.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 smtClean="0"/>
              <a:t>.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 smtClean="0"/>
              <a:t>.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1750" dirty="0" smtClean="0"/>
              <a:t>29. </a:t>
            </a:r>
            <a:r>
              <a:rPr lang="en-US" altLang="ko-KR" sz="175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캐스트</a:t>
            </a:r>
            <a:r>
              <a:rPr lang="en-US" altLang="ko-KR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altLang="ko-KR" sz="175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연산자</a:t>
            </a:r>
            <a:r>
              <a:rPr lang="en-US" altLang="ko-KR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altLang="ko-KR" sz="175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이해하기</a:t>
            </a:r>
            <a:endParaRPr lang="en-US" altLang="ko-KR" sz="1750" b="1" dirty="0"/>
          </a:p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272950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317373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3617952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406217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03790" y="450639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6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703790" y="495061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7"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35885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16. </a:t>
            </a:r>
            <a:r>
              <a:rPr lang="ko-KR" altLang="en-US" sz="3200" b="1" dirty="0"/>
              <a:t>문자형 변수</a:t>
            </a:r>
            <a:r>
              <a:rPr lang="en-US" altLang="ko-KR" sz="3200" b="1" dirty="0"/>
              <a:t>(char)</a:t>
            </a:r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4528456" y="5240066"/>
            <a:ext cx="5769429" cy="47089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</p:sp>
      <p:sp>
        <p:nvSpPr>
          <p:cNvPr id="16" name="TextBox 15"/>
          <p:cNvSpPr txBox="1"/>
          <p:nvPr/>
        </p:nvSpPr>
        <p:spPr>
          <a:xfrm>
            <a:off x="4528457" y="5240066"/>
            <a:ext cx="5769428" cy="4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30" dirty="0" smtClean="0">
                <a:latin typeface="PT Sans"/>
              </a:rPr>
              <a:t>일반적으로 </a:t>
            </a:r>
            <a:r>
              <a:rPr lang="en-US" altLang="ko-KR" sz="1230" dirty="0" smtClean="0">
                <a:latin typeface="PT Sans"/>
              </a:rPr>
              <a:t>char</a:t>
            </a:r>
            <a:r>
              <a:rPr lang="ko-KR" altLang="en-US" sz="1230" dirty="0" smtClean="0">
                <a:latin typeface="PT Sans"/>
              </a:rPr>
              <a:t>의 범위는 </a:t>
            </a:r>
            <a:r>
              <a:rPr lang="en-US" altLang="ko-KR" sz="1230" dirty="0" smtClean="0">
                <a:latin typeface="PT Sans"/>
              </a:rPr>
              <a:t>-128 ~ +127 </a:t>
            </a:r>
            <a:r>
              <a:rPr lang="ko-KR" altLang="en-US" sz="1230" dirty="0" smtClean="0">
                <a:latin typeface="PT Sans"/>
              </a:rPr>
              <a:t>이며</a:t>
            </a:r>
            <a:r>
              <a:rPr lang="en-US" altLang="ko-KR" sz="1230" dirty="0" smtClean="0">
                <a:latin typeface="PT Sans"/>
              </a:rPr>
              <a:t>, </a:t>
            </a:r>
            <a:r>
              <a:rPr lang="ko-KR" altLang="en-US" sz="1230" dirty="0" smtClean="0">
                <a:latin typeface="PT Sans"/>
              </a:rPr>
              <a:t>문자 하나만 저장 할 수 있으며</a:t>
            </a:r>
            <a:r>
              <a:rPr lang="en-US" altLang="ko-KR" sz="1230" dirty="0" smtClean="0">
                <a:latin typeface="PT Sans"/>
              </a:rPr>
              <a:t>, unsigned </a:t>
            </a:r>
            <a:r>
              <a:rPr lang="ko-KR" altLang="en-US" sz="1230" dirty="0" smtClean="0">
                <a:latin typeface="PT Sans"/>
              </a:rPr>
              <a:t>로 선언된 </a:t>
            </a:r>
            <a:r>
              <a:rPr lang="en-US" altLang="ko-KR" sz="1230" dirty="0" smtClean="0">
                <a:latin typeface="PT Sans"/>
              </a:rPr>
              <a:t>char</a:t>
            </a:r>
            <a:r>
              <a:rPr lang="ko-KR" altLang="en-US" sz="1230" dirty="0" smtClean="0">
                <a:latin typeface="PT Sans"/>
              </a:rPr>
              <a:t>은 기호가 없는 형태이므로</a:t>
            </a:r>
            <a:r>
              <a:rPr lang="en-US" altLang="ko-KR" sz="1230" dirty="0" smtClean="0">
                <a:latin typeface="PT Sans"/>
              </a:rPr>
              <a:t>,</a:t>
            </a:r>
            <a:r>
              <a:rPr lang="ko-KR" altLang="en-US" sz="1230" dirty="0" smtClean="0">
                <a:latin typeface="PT Sans"/>
              </a:rPr>
              <a:t> 범위는 </a:t>
            </a:r>
            <a:r>
              <a:rPr lang="en-US" altLang="ko-KR" sz="1230" dirty="0" smtClean="0">
                <a:latin typeface="PT Sans"/>
              </a:rPr>
              <a:t>0 ~ 255 </a:t>
            </a:r>
            <a:r>
              <a:rPr lang="ko-KR" altLang="en-US" sz="1230" dirty="0" err="1" smtClean="0">
                <a:latin typeface="PT Sans"/>
              </a:rPr>
              <a:t>까지이다</a:t>
            </a:r>
            <a:r>
              <a:rPr lang="en-US" altLang="ko-KR" sz="1230" dirty="0" smtClean="0">
                <a:latin typeface="PT Sans"/>
              </a:rPr>
              <a:t>.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20" name="Shape 2"/>
          <p:cNvSpPr/>
          <p:nvPr/>
        </p:nvSpPr>
        <p:spPr>
          <a:xfrm>
            <a:off x="4040522" y="6312092"/>
            <a:ext cx="140425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char ch2 = 200;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666694" y="6493725"/>
            <a:ext cx="849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2"/>
          <p:cNvSpPr/>
          <p:nvPr/>
        </p:nvSpPr>
        <p:spPr>
          <a:xfrm>
            <a:off x="6737694" y="6314111"/>
            <a:ext cx="140425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>
                <a:latin typeface="PT Sans"/>
              </a:rPr>
              <a:t>11001000</a:t>
            </a:r>
            <a:endParaRPr lang="en-US" altLang="ko-KR" sz="1230" dirty="0" smtClean="0">
              <a:latin typeface="PT Sans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231522" y="6491706"/>
            <a:ext cx="849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2"/>
          <p:cNvSpPr/>
          <p:nvPr/>
        </p:nvSpPr>
        <p:spPr>
          <a:xfrm>
            <a:off x="9251436" y="6312092"/>
            <a:ext cx="140425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 smtClean="0">
                <a:latin typeface="PT Sans"/>
              </a:rPr>
              <a:t>00110111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53342" y="6011282"/>
            <a:ext cx="1184352" cy="4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 smtClean="0">
                <a:latin typeface="PT Sans"/>
              </a:rPr>
              <a:t>200</a:t>
            </a:r>
            <a:r>
              <a:rPr lang="ko-KR" altLang="en-US" sz="1230" dirty="0" smtClean="0">
                <a:latin typeface="PT Sans"/>
              </a:rPr>
              <a:t>을 이진수로 변환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87769" y="6086257"/>
            <a:ext cx="855833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 smtClean="0">
                <a:latin typeface="PT Sans"/>
              </a:rPr>
              <a:t>1</a:t>
            </a:r>
            <a:r>
              <a:rPr lang="ko-KR" altLang="en-US" sz="1230" dirty="0" smtClean="0">
                <a:latin typeface="PT Sans"/>
              </a:rPr>
              <a:t>의 보수</a:t>
            </a:r>
            <a:endParaRPr lang="ko-KR" altLang="en-US" sz="1230" dirty="0">
              <a:latin typeface="PT Sans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731329" y="7276486"/>
            <a:ext cx="849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2"/>
          <p:cNvSpPr/>
          <p:nvPr/>
        </p:nvSpPr>
        <p:spPr>
          <a:xfrm>
            <a:off x="6725799" y="7080696"/>
            <a:ext cx="140425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 smtClean="0">
                <a:latin typeface="PT Sans"/>
              </a:rPr>
              <a:t> 00111000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47514" y="6860110"/>
            <a:ext cx="1352609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30" dirty="0">
              <a:latin typeface="PT San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20" y="1082953"/>
            <a:ext cx="3829050" cy="399097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706587" y="6905713"/>
            <a:ext cx="1184352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 smtClean="0">
                <a:latin typeface="PT Sans"/>
              </a:rPr>
              <a:t>2</a:t>
            </a:r>
            <a:r>
              <a:rPr lang="ko-KR" altLang="en-US" sz="1230" dirty="0" smtClean="0">
                <a:latin typeface="PT Sans"/>
              </a:rPr>
              <a:t>의 보수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40" name="Shape 2"/>
          <p:cNvSpPr/>
          <p:nvPr/>
        </p:nvSpPr>
        <p:spPr>
          <a:xfrm>
            <a:off x="9301561" y="7096872"/>
            <a:ext cx="140425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 smtClean="0">
                <a:latin typeface="PT Sans"/>
              </a:rPr>
              <a:t> -56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8275442" y="7276486"/>
            <a:ext cx="849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228147" y="6860110"/>
            <a:ext cx="896380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30" smtClean="0">
                <a:latin typeface="PT Sans"/>
              </a:rPr>
              <a:t>부호 확장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47" name="오른쪽 화살표 46"/>
          <p:cNvSpPr/>
          <p:nvPr/>
        </p:nvSpPr>
        <p:spPr>
          <a:xfrm>
            <a:off x="8033478" y="30699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033478" y="259591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561" y="2680699"/>
            <a:ext cx="14478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35885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17. </a:t>
            </a:r>
            <a:r>
              <a:rPr lang="ko-KR" altLang="en-US" sz="3200" b="1" dirty="0" err="1"/>
              <a:t>문자열형</a:t>
            </a:r>
            <a:r>
              <a:rPr lang="ko-KR" altLang="en-US" sz="3200" b="1" dirty="0"/>
              <a:t> 변수</a:t>
            </a:r>
            <a:r>
              <a:rPr lang="en-US" altLang="ko-KR" sz="3200" b="1" dirty="0"/>
              <a:t>(string)</a:t>
            </a:r>
            <a:r>
              <a:rPr lang="en-US" altLang="ko-KR" sz="3200" b="1" dirty="0" smtClean="0"/>
              <a:t> 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b="1" dirty="0"/>
          </a:p>
        </p:txBody>
      </p:sp>
      <p:sp>
        <p:nvSpPr>
          <p:cNvPr id="18" name="Shape 2"/>
          <p:cNvSpPr/>
          <p:nvPr/>
        </p:nvSpPr>
        <p:spPr>
          <a:xfrm>
            <a:off x="3921051" y="5343517"/>
            <a:ext cx="3571069" cy="1037617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dirty="0" err="1" smtClean="0"/>
              <a:t>strcat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strcmp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strcpy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malloc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사용하여 문자열 붙이기 구현</a:t>
            </a:r>
            <a:endParaRPr lang="ko-KR" altLang="en-US" dirty="0"/>
          </a:p>
        </p:txBody>
      </p:sp>
      <p:sp>
        <p:nvSpPr>
          <p:cNvPr id="20" name="Shape 2"/>
          <p:cNvSpPr/>
          <p:nvPr/>
        </p:nvSpPr>
        <p:spPr>
          <a:xfrm>
            <a:off x="9663913" y="4820627"/>
            <a:ext cx="69055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C++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오른쪽 화살표 46"/>
          <p:cNvSpPr/>
          <p:nvPr/>
        </p:nvSpPr>
        <p:spPr>
          <a:xfrm>
            <a:off x="8141951" y="3359413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141951" y="288533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902" y="1137402"/>
            <a:ext cx="4139369" cy="3537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305" y="3001974"/>
            <a:ext cx="1914525" cy="619125"/>
          </a:xfrm>
          <a:prstGeom prst="rect">
            <a:avLst/>
          </a:prstGeom>
        </p:spPr>
      </p:pic>
      <p:sp>
        <p:nvSpPr>
          <p:cNvPr id="29" name="Shape 2"/>
          <p:cNvSpPr/>
          <p:nvPr/>
        </p:nvSpPr>
        <p:spPr>
          <a:xfrm>
            <a:off x="5112174" y="4820297"/>
            <a:ext cx="69055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c</a:t>
            </a:r>
            <a:r>
              <a:rPr lang="ko-KR" altLang="en-US" sz="1230" dirty="0" smtClean="0">
                <a:latin typeface="PT Sans"/>
              </a:rPr>
              <a:t>언어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34" name="Shape 2"/>
          <p:cNvSpPr/>
          <p:nvPr/>
        </p:nvSpPr>
        <p:spPr>
          <a:xfrm>
            <a:off x="8386315" y="5336393"/>
            <a:ext cx="3719548" cy="1044741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를 이용하여 문자열 붙이기 가능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490" y="41699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35885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18. </a:t>
            </a:r>
            <a:r>
              <a:rPr lang="ko-KR" altLang="en-US" sz="3200" b="1" dirty="0" smtClean="0"/>
              <a:t>정수형 </a:t>
            </a:r>
            <a:r>
              <a:rPr lang="ko-KR" altLang="en-US" sz="3200" b="1" dirty="0"/>
              <a:t>변수</a:t>
            </a:r>
            <a:r>
              <a:rPr lang="en-US" altLang="ko-KR" sz="3200" b="1" dirty="0" smtClean="0"/>
              <a:t>(</a:t>
            </a:r>
            <a:r>
              <a:rPr lang="en-US" altLang="ko-KR" sz="3200" b="1" dirty="0" err="1" smtClean="0"/>
              <a:t>int</a:t>
            </a:r>
            <a:r>
              <a:rPr lang="en-US" altLang="ko-KR" sz="3200" b="1" dirty="0" smtClean="0"/>
              <a:t>) 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오른쪽 화살표 46"/>
          <p:cNvSpPr/>
          <p:nvPr/>
        </p:nvSpPr>
        <p:spPr>
          <a:xfrm>
            <a:off x="8141951" y="279573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141951" y="232164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4744308" y="4500914"/>
            <a:ext cx="1568001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bg1">
                <a:lumMod val="65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>
                <a:latin typeface="PT Sans"/>
              </a:rPr>
              <a:t>s</a:t>
            </a:r>
            <a:r>
              <a:rPr lang="en-US" altLang="ko-KR" sz="1230" dirty="0" smtClean="0">
                <a:latin typeface="PT Sans"/>
              </a:rPr>
              <a:t>igned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범위</a:t>
            </a:r>
            <a:endParaRPr lang="en-US" altLang="ko-KR" sz="1230" dirty="0" smtClean="0">
              <a:latin typeface="PT San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586" y="1566893"/>
            <a:ext cx="4657725" cy="2809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957" y="2613406"/>
            <a:ext cx="2028825" cy="847725"/>
          </a:xfrm>
          <a:prstGeom prst="rect">
            <a:avLst/>
          </a:prstGeom>
        </p:spPr>
      </p:pic>
      <p:sp>
        <p:nvSpPr>
          <p:cNvPr id="16" name="Shape 2"/>
          <p:cNvSpPr/>
          <p:nvPr/>
        </p:nvSpPr>
        <p:spPr>
          <a:xfrm>
            <a:off x="9827586" y="4500914"/>
            <a:ext cx="167615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bg1">
                <a:lumMod val="65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 smtClean="0">
                <a:latin typeface="PT Sans"/>
              </a:rPr>
              <a:t>unsigned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범위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5985" y="4892645"/>
            <a:ext cx="324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-2,147,483,648 ~ 2,147,483,647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221617" y="4894912"/>
            <a:ext cx="291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 ~ 4,294,967,295</a:t>
            </a:r>
            <a:endParaRPr lang="ko-KR" altLang="en-US" dirty="0"/>
          </a:p>
        </p:txBody>
      </p:sp>
      <p:sp>
        <p:nvSpPr>
          <p:cNvPr id="21" name="Shape 2"/>
          <p:cNvSpPr/>
          <p:nvPr/>
        </p:nvSpPr>
        <p:spPr>
          <a:xfrm>
            <a:off x="2870954" y="5316022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2" name="Text 3"/>
          <p:cNvSpPr/>
          <p:nvPr/>
        </p:nvSpPr>
        <p:spPr>
          <a:xfrm>
            <a:off x="3005137" y="5316022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dirty="0" smtClean="0"/>
              <a:t>1</a:t>
            </a:r>
            <a:endParaRPr lang="en-US" sz="2348" dirty="0"/>
          </a:p>
        </p:txBody>
      </p:sp>
      <p:sp>
        <p:nvSpPr>
          <p:cNvPr id="23" name="Shape 2"/>
          <p:cNvSpPr/>
          <p:nvPr/>
        </p:nvSpPr>
        <p:spPr>
          <a:xfrm>
            <a:off x="2870954" y="6079525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4" name="Text 3"/>
          <p:cNvSpPr/>
          <p:nvPr/>
        </p:nvSpPr>
        <p:spPr>
          <a:xfrm>
            <a:off x="3005137" y="6079525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dirty="0"/>
              <a:t>2</a:t>
            </a:r>
          </a:p>
        </p:txBody>
      </p:sp>
      <p:sp>
        <p:nvSpPr>
          <p:cNvPr id="25" name="Shape 2"/>
          <p:cNvSpPr/>
          <p:nvPr/>
        </p:nvSpPr>
        <p:spPr>
          <a:xfrm>
            <a:off x="2870954" y="6843028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6" name="Text 3"/>
          <p:cNvSpPr/>
          <p:nvPr/>
        </p:nvSpPr>
        <p:spPr>
          <a:xfrm>
            <a:off x="3005137" y="6843028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55923" y="5355015"/>
            <a:ext cx="31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positive = 100;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755922" y="6082978"/>
            <a:ext cx="31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negative = -200;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55921" y="6882021"/>
            <a:ext cx="31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ascii_value</a:t>
            </a:r>
            <a:r>
              <a:rPr lang="en-US" altLang="ko-KR" dirty="0" smtClean="0"/>
              <a:t> = ‘A’;</a:t>
            </a:r>
            <a:endParaRPr lang="ko-KR" altLang="en-US" dirty="0"/>
          </a:p>
        </p:txBody>
      </p:sp>
      <p:sp>
        <p:nvSpPr>
          <p:cNvPr id="30" name="Shape 2"/>
          <p:cNvSpPr/>
          <p:nvPr/>
        </p:nvSpPr>
        <p:spPr>
          <a:xfrm>
            <a:off x="2870954" y="7610651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1" name="Text 3"/>
          <p:cNvSpPr/>
          <p:nvPr/>
        </p:nvSpPr>
        <p:spPr>
          <a:xfrm>
            <a:off x="3005137" y="7610651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dirty="0"/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55920" y="7649644"/>
            <a:ext cx="31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dirty="0" smtClean="0"/>
              <a:t>nsigned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negative = -100;</a:t>
            </a:r>
            <a:endParaRPr lang="ko-KR" altLang="en-US" dirty="0"/>
          </a:p>
        </p:txBody>
      </p:sp>
      <p:cxnSp>
        <p:nvCxnSpPr>
          <p:cNvPr id="39" name="구부러진 연결선 38"/>
          <p:cNvCxnSpPr>
            <a:stCxn id="32" idx="3"/>
          </p:cNvCxnSpPr>
          <p:nvPr/>
        </p:nvCxnSpPr>
        <p:spPr>
          <a:xfrm flipV="1">
            <a:off x="6872745" y="5901962"/>
            <a:ext cx="1990452" cy="19323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2"/>
          <p:cNvSpPr/>
          <p:nvPr/>
        </p:nvSpPr>
        <p:spPr>
          <a:xfrm>
            <a:off x="8744460" y="5462953"/>
            <a:ext cx="140425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>
                <a:latin typeface="PT Sans"/>
              </a:rPr>
              <a:t>0</a:t>
            </a:r>
            <a:r>
              <a:rPr lang="en-US" altLang="ko-KR" sz="1230" dirty="0" smtClean="0">
                <a:latin typeface="PT Sans"/>
              </a:rPr>
              <a:t>1100100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10281768" y="5642567"/>
            <a:ext cx="825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267454" y="5261977"/>
            <a:ext cx="1184352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 smtClean="0">
                <a:latin typeface="PT Sans"/>
              </a:rPr>
              <a:t>1</a:t>
            </a:r>
            <a:r>
              <a:rPr lang="ko-KR" altLang="en-US" sz="1230" dirty="0" smtClean="0">
                <a:latin typeface="PT Sans"/>
              </a:rPr>
              <a:t>의</a:t>
            </a:r>
            <a:r>
              <a:rPr lang="en-US" altLang="ko-KR" sz="1230" dirty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보수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50" name="Shape 2"/>
          <p:cNvSpPr/>
          <p:nvPr/>
        </p:nvSpPr>
        <p:spPr>
          <a:xfrm>
            <a:off x="11377901" y="5462953"/>
            <a:ext cx="140425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 smtClean="0">
                <a:latin typeface="PT Sans"/>
              </a:rPr>
              <a:t>10011011</a:t>
            </a: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8877511" y="6567315"/>
            <a:ext cx="825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63197" y="6186725"/>
            <a:ext cx="1184352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 smtClean="0">
                <a:latin typeface="PT Sans"/>
              </a:rPr>
              <a:t>2</a:t>
            </a:r>
            <a:r>
              <a:rPr lang="ko-KR" altLang="en-US" sz="1230" dirty="0" smtClean="0">
                <a:latin typeface="PT Sans"/>
              </a:rPr>
              <a:t>의 보수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53" name="Shape 2"/>
          <p:cNvSpPr/>
          <p:nvPr/>
        </p:nvSpPr>
        <p:spPr>
          <a:xfrm>
            <a:off x="9973644" y="6387701"/>
            <a:ext cx="140425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 smtClean="0">
                <a:latin typeface="PT Sans"/>
              </a:rPr>
              <a:t>10011100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1761112" y="6550164"/>
            <a:ext cx="825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565766" y="6162376"/>
            <a:ext cx="1546416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 smtClean="0">
                <a:latin typeface="PT Sans"/>
              </a:rPr>
              <a:t>32</a:t>
            </a:r>
            <a:r>
              <a:rPr lang="ko-KR" altLang="en-US" sz="1230" dirty="0" smtClean="0">
                <a:latin typeface="PT Sans"/>
              </a:rPr>
              <a:t>비트 </a:t>
            </a:r>
            <a:r>
              <a:rPr lang="en-US" altLang="ko-KR" sz="1230" dirty="0" smtClean="0">
                <a:latin typeface="PT Sans"/>
              </a:rPr>
              <a:t>-100 </a:t>
            </a:r>
            <a:r>
              <a:rPr lang="ko-KR" altLang="en-US" sz="1230" dirty="0" smtClean="0">
                <a:latin typeface="PT Sans"/>
              </a:rPr>
              <a:t>표현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56" name="Shape 2"/>
          <p:cNvSpPr/>
          <p:nvPr/>
        </p:nvSpPr>
        <p:spPr>
          <a:xfrm>
            <a:off x="8677939" y="7288067"/>
            <a:ext cx="387391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 smtClean="0">
                <a:latin typeface="PT Sans"/>
              </a:rPr>
              <a:t>11111111 11111111 11111111 10011100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82930" y="4481159"/>
            <a:ext cx="2185338" cy="4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30" dirty="0" smtClean="0">
                <a:latin typeface="PT Sans"/>
              </a:rPr>
              <a:t>정수형을 저장하는데 필요한 메모리 공간은 </a:t>
            </a:r>
            <a:r>
              <a:rPr lang="en-US" altLang="ko-KR" sz="1230" dirty="0" smtClean="0">
                <a:latin typeface="PT Sans"/>
              </a:rPr>
              <a:t>4</a:t>
            </a:r>
            <a:r>
              <a:rPr lang="ko-KR" altLang="en-US" sz="1230" dirty="0" smtClean="0">
                <a:latin typeface="PT Sans"/>
              </a:rPr>
              <a:t>바이트 이다</a:t>
            </a:r>
            <a:r>
              <a:rPr lang="en-US" altLang="ko-KR" sz="1230" dirty="0" smtClean="0">
                <a:latin typeface="PT Sans"/>
              </a:rPr>
              <a:t>.</a:t>
            </a:r>
            <a:endParaRPr lang="ko-KR" altLang="en-US" sz="1230" dirty="0"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499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19. </a:t>
            </a:r>
            <a:r>
              <a:rPr lang="ko-KR" altLang="en-US" sz="3200" b="1" dirty="0" err="1" smtClean="0"/>
              <a:t>실수형</a:t>
            </a:r>
            <a:r>
              <a:rPr lang="ko-KR" altLang="en-US" sz="3200" b="1" dirty="0" smtClean="0"/>
              <a:t> 변수 </a:t>
            </a:r>
            <a:r>
              <a:rPr lang="en-US" altLang="ko-KR" sz="3200" b="1" dirty="0" smtClean="0"/>
              <a:t>(double)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3659152" y="4553382"/>
            <a:ext cx="3571069" cy="1867082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- double </a:t>
            </a:r>
            <a:r>
              <a:rPr lang="ko-KR" altLang="en-US" sz="1230" dirty="0" smtClean="0">
                <a:latin typeface="PT Sans"/>
              </a:rPr>
              <a:t>형은 저장 할 수 있는 메모리 공간이 </a:t>
            </a:r>
            <a:r>
              <a:rPr lang="en-US" altLang="ko-KR" sz="1230" dirty="0" smtClean="0">
                <a:latin typeface="PT Sans"/>
              </a:rPr>
              <a:t>8</a:t>
            </a:r>
            <a:r>
              <a:rPr lang="ko-KR" altLang="en-US" sz="1230" dirty="0" smtClean="0">
                <a:latin typeface="PT Sans"/>
              </a:rPr>
              <a:t>바이트 이다</a:t>
            </a:r>
            <a:r>
              <a:rPr lang="en-US" altLang="ko-KR" sz="1230" dirty="0" smtClean="0">
                <a:latin typeface="PT Sans"/>
              </a:rPr>
              <a:t>.</a:t>
            </a:r>
          </a:p>
          <a:p>
            <a:endParaRPr lang="en-US" altLang="ko-KR" sz="1230" dirty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- 8</a:t>
            </a:r>
            <a:r>
              <a:rPr lang="ko-KR" altLang="en-US" sz="1230" dirty="0" smtClean="0">
                <a:latin typeface="PT Sans"/>
              </a:rPr>
              <a:t>바이트 이기 때문에 </a:t>
            </a:r>
            <a:r>
              <a:rPr lang="en-US" altLang="ko-KR" sz="1230" dirty="0" smtClean="0">
                <a:latin typeface="PT Sans"/>
              </a:rPr>
              <a:t>float </a:t>
            </a:r>
            <a:r>
              <a:rPr lang="ko-KR" altLang="en-US" sz="1230" dirty="0" smtClean="0">
                <a:latin typeface="PT Sans"/>
              </a:rPr>
              <a:t>보다 약 </a:t>
            </a:r>
            <a:r>
              <a:rPr lang="en-US" altLang="ko-KR" sz="1230" dirty="0" smtClean="0">
                <a:latin typeface="PT Sans"/>
              </a:rPr>
              <a:t>2</a:t>
            </a:r>
            <a:r>
              <a:rPr lang="ko-KR" altLang="en-US" sz="1230" dirty="0" smtClean="0">
                <a:latin typeface="PT Sans"/>
              </a:rPr>
              <a:t>배의 정밀도를 갖고 있다</a:t>
            </a:r>
            <a:r>
              <a:rPr lang="en-US" altLang="ko-KR" sz="1230" dirty="0" smtClean="0">
                <a:latin typeface="PT Sans"/>
              </a:rPr>
              <a:t>.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4809124" y="4027128"/>
            <a:ext cx="102315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Double </a:t>
            </a:r>
            <a:r>
              <a:rPr lang="ko-KR" altLang="en-US" sz="1230" dirty="0" smtClean="0">
                <a:latin typeface="PT Sans"/>
              </a:rPr>
              <a:t>형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34" name="Shape 2"/>
          <p:cNvSpPr/>
          <p:nvPr/>
        </p:nvSpPr>
        <p:spPr>
          <a:xfrm>
            <a:off x="8283702" y="4553381"/>
            <a:ext cx="3719548" cy="1867083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- float </a:t>
            </a:r>
            <a:r>
              <a:rPr lang="ko-KR" altLang="en-US" sz="1230" dirty="0">
                <a:latin typeface="PT Sans"/>
              </a:rPr>
              <a:t>형은 저장 할 수 있는 메모리 공간이 </a:t>
            </a:r>
            <a:r>
              <a:rPr lang="en-US" altLang="ko-KR" sz="1230" dirty="0" smtClean="0">
                <a:latin typeface="PT Sans"/>
              </a:rPr>
              <a:t>4</a:t>
            </a:r>
            <a:r>
              <a:rPr lang="ko-KR" altLang="en-US" sz="1230" dirty="0" smtClean="0">
                <a:latin typeface="PT Sans"/>
              </a:rPr>
              <a:t>바이트 </a:t>
            </a:r>
            <a:r>
              <a:rPr lang="ko-KR" altLang="en-US" sz="1230" dirty="0">
                <a:latin typeface="PT Sans"/>
              </a:rPr>
              <a:t>이다</a:t>
            </a:r>
            <a:r>
              <a:rPr lang="en-US" altLang="ko-KR" sz="1230" dirty="0" smtClean="0">
                <a:latin typeface="PT Sans"/>
              </a:rPr>
              <a:t>.</a:t>
            </a:r>
          </a:p>
          <a:p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- Double </a:t>
            </a:r>
            <a:r>
              <a:rPr lang="ko-KR" altLang="en-US" sz="1230" dirty="0" smtClean="0">
                <a:latin typeface="PT Sans"/>
              </a:rPr>
              <a:t>보다는 저장 할 수 있는 메모리 공간이 적어 잘 쓰이지 않는다</a:t>
            </a:r>
            <a:r>
              <a:rPr lang="en-US" altLang="ko-KR" sz="1230" dirty="0" smtClean="0">
                <a:latin typeface="PT Sans"/>
              </a:rPr>
              <a:t>.</a:t>
            </a:r>
          </a:p>
          <a:p>
            <a:endParaRPr lang="en-US" altLang="ko-KR" sz="1230" dirty="0" smtClean="0">
              <a:latin typeface="PT Sans"/>
            </a:endParaRPr>
          </a:p>
          <a:p>
            <a:pPr marL="285750" indent="-285750">
              <a:buFontTx/>
              <a:buChar char="-"/>
            </a:pPr>
            <a:r>
              <a:rPr lang="en-US" altLang="ko-KR" sz="1230" dirty="0" smtClean="0">
                <a:latin typeface="PT Sans"/>
              </a:rPr>
              <a:t>Float</a:t>
            </a:r>
            <a:r>
              <a:rPr lang="ko-KR" altLang="en-US" sz="1230" dirty="0" smtClean="0">
                <a:latin typeface="PT Sans"/>
              </a:rPr>
              <a:t>을 사용할 때에는 명시적으로 </a:t>
            </a:r>
            <a:r>
              <a:rPr lang="en-US" altLang="ko-KR" sz="1230" dirty="0" smtClean="0">
                <a:latin typeface="PT Sans"/>
              </a:rPr>
              <a:t>f</a:t>
            </a:r>
            <a:r>
              <a:rPr lang="ko-KR" altLang="en-US" sz="1230" dirty="0" smtClean="0">
                <a:latin typeface="PT Sans"/>
              </a:rPr>
              <a:t>를 적어</a:t>
            </a:r>
            <a:r>
              <a:rPr lang="ko-KR" altLang="en-US" sz="1230" dirty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준다</a:t>
            </a:r>
            <a:r>
              <a:rPr lang="en-US" altLang="ko-KR" sz="1230" dirty="0" smtClean="0">
                <a:latin typeface="PT Sans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41" y="1488378"/>
            <a:ext cx="3305175" cy="2371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789" y="2461822"/>
            <a:ext cx="1857375" cy="50482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866648" y="265834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66648" y="218426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9631900" y="4038203"/>
            <a:ext cx="102315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float </a:t>
            </a:r>
            <a:r>
              <a:rPr lang="ko-KR" altLang="en-US" sz="1230" dirty="0" smtClean="0">
                <a:latin typeface="PT Sans"/>
              </a:rPr>
              <a:t>형</a:t>
            </a:r>
            <a:endParaRPr lang="en-US" altLang="ko-KR" sz="1230" dirty="0" smtClean="0"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345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20. </a:t>
            </a:r>
            <a:r>
              <a:rPr lang="ko-KR" altLang="en-US" sz="3200" b="1" dirty="0" smtClean="0"/>
              <a:t>논리형 변수 </a:t>
            </a:r>
            <a:r>
              <a:rPr lang="en-US" altLang="ko-KR" sz="3200" b="1" dirty="0" smtClean="0"/>
              <a:t>(</a:t>
            </a:r>
            <a:r>
              <a:rPr lang="en-US" altLang="ko-KR" sz="3200" b="1" dirty="0" err="1" smtClean="0"/>
              <a:t>bool</a:t>
            </a:r>
            <a:r>
              <a:rPr lang="en-US" altLang="ko-KR" sz="3200" b="1" dirty="0" smtClean="0"/>
              <a:t>)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9242628" y="301519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232811" y="244690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01" y="1196434"/>
            <a:ext cx="3800475" cy="3467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76" y="1196435"/>
            <a:ext cx="3924300" cy="3467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5295" y="2326219"/>
            <a:ext cx="3163729" cy="1207530"/>
          </a:xfrm>
          <a:prstGeom prst="rect">
            <a:avLst/>
          </a:prstGeom>
        </p:spPr>
      </p:pic>
      <p:sp>
        <p:nvSpPr>
          <p:cNvPr id="20" name="Shape 2"/>
          <p:cNvSpPr/>
          <p:nvPr/>
        </p:nvSpPr>
        <p:spPr>
          <a:xfrm>
            <a:off x="2526892" y="4811872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1" name="Text 3"/>
          <p:cNvSpPr/>
          <p:nvPr/>
        </p:nvSpPr>
        <p:spPr>
          <a:xfrm>
            <a:off x="2661075" y="4822869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48" dirty="0"/>
          </a:p>
        </p:txBody>
      </p:sp>
      <p:sp>
        <p:nvSpPr>
          <p:cNvPr id="22" name="Text 4"/>
          <p:cNvSpPr/>
          <p:nvPr/>
        </p:nvSpPr>
        <p:spPr>
          <a:xfrm>
            <a:off x="3172925" y="4853944"/>
            <a:ext cx="2184321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변수 초기화</a:t>
            </a:r>
            <a:endParaRPr lang="en-US" sz="1957" dirty="0"/>
          </a:p>
        </p:txBody>
      </p:sp>
      <p:sp>
        <p:nvSpPr>
          <p:cNvPr id="23" name="Text 5"/>
          <p:cNvSpPr/>
          <p:nvPr/>
        </p:nvSpPr>
        <p:spPr>
          <a:xfrm>
            <a:off x="3172925" y="5283640"/>
            <a:ext cx="2184321" cy="19088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int형 변수 x에 x = 10 초기화, </a:t>
            </a:r>
            <a:r>
              <a:rPr lang="en-US" sz="136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int형</a:t>
            </a:r>
            <a:r>
              <a:rPr lang="en-US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3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변수 y에 y = </a:t>
            </a:r>
            <a:r>
              <a:rPr lang="en-US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 </a:t>
            </a:r>
            <a:r>
              <a:rPr lang="en-US" sz="13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초기화, bool형 </a:t>
            </a:r>
            <a:r>
              <a:rPr lang="en-US" sz="136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변수</a:t>
            </a:r>
            <a:r>
              <a:rPr lang="en-US" sz="13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36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is_true</a:t>
            </a:r>
            <a:r>
              <a:rPr lang="en-US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3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= </a:t>
            </a:r>
            <a:r>
              <a:rPr lang="en-US" sz="136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false로</a:t>
            </a:r>
            <a:r>
              <a:rPr lang="en-US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36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초기화</a:t>
            </a:r>
            <a:endParaRPr lang="en-US" sz="1360" dirty="0"/>
          </a:p>
        </p:txBody>
      </p:sp>
      <p:sp>
        <p:nvSpPr>
          <p:cNvPr id="24" name="Shape 6"/>
          <p:cNvSpPr/>
          <p:nvPr/>
        </p:nvSpPr>
        <p:spPr>
          <a:xfrm>
            <a:off x="5555960" y="4822869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5" name="Text 7"/>
          <p:cNvSpPr/>
          <p:nvPr/>
        </p:nvSpPr>
        <p:spPr>
          <a:xfrm>
            <a:off x="5690145" y="4822869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48" dirty="0"/>
          </a:p>
        </p:txBody>
      </p:sp>
      <p:sp>
        <p:nvSpPr>
          <p:cNvPr id="26" name="Text 8"/>
          <p:cNvSpPr/>
          <p:nvPr/>
        </p:nvSpPr>
        <p:spPr>
          <a:xfrm>
            <a:off x="6201994" y="4853944"/>
            <a:ext cx="2184321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조건문 실행</a:t>
            </a:r>
            <a:endParaRPr lang="en-US" sz="1957" dirty="0"/>
          </a:p>
        </p:txBody>
      </p:sp>
      <p:sp>
        <p:nvSpPr>
          <p:cNvPr id="27" name="Text 9"/>
          <p:cNvSpPr/>
          <p:nvPr/>
        </p:nvSpPr>
        <p:spPr>
          <a:xfrm>
            <a:off x="6201994" y="5283640"/>
            <a:ext cx="2184321" cy="19088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360" dirty="0"/>
              <a:t>x</a:t>
            </a:r>
            <a:r>
              <a:rPr lang="en-US" sz="1360" dirty="0" smtClean="0"/>
              <a:t> &gt; y </a:t>
            </a:r>
            <a:r>
              <a:rPr lang="ko-KR" altLang="en-US" sz="1360" dirty="0" smtClean="0"/>
              <a:t>이면 </a:t>
            </a:r>
            <a:r>
              <a:rPr lang="en-US" altLang="ko-KR" sz="1360" dirty="0" err="1" smtClean="0"/>
              <a:t>is_true</a:t>
            </a:r>
            <a:r>
              <a:rPr lang="en-US" altLang="ko-KR" sz="1360" dirty="0" smtClean="0"/>
              <a:t> = true</a:t>
            </a:r>
          </a:p>
          <a:p>
            <a:pPr marL="0" indent="0">
              <a:lnSpc>
                <a:spcPts val="2505"/>
              </a:lnSpc>
              <a:buNone/>
            </a:pPr>
            <a:r>
              <a:rPr lang="ko-KR" altLang="en-US" sz="1360" dirty="0" smtClean="0"/>
              <a:t>아니면 </a:t>
            </a:r>
            <a:r>
              <a:rPr lang="en-US" altLang="ko-KR" sz="1360" dirty="0" err="1" smtClean="0"/>
              <a:t>is_true</a:t>
            </a:r>
            <a:r>
              <a:rPr lang="en-US" altLang="ko-KR" sz="1360" dirty="0" smtClean="0"/>
              <a:t> = false</a:t>
            </a:r>
          </a:p>
          <a:p>
            <a:pPr marL="0" indent="0">
              <a:lnSpc>
                <a:spcPts val="2505"/>
              </a:lnSpc>
              <a:buNone/>
            </a:pPr>
            <a:r>
              <a:rPr lang="en-US" altLang="ko-KR" sz="1360" dirty="0" smtClean="0"/>
              <a:t>0</a:t>
            </a:r>
            <a:r>
              <a:rPr lang="ko-KR" altLang="en-US" sz="1360" dirty="0" smtClean="0"/>
              <a:t>을 제외한 나머지는 </a:t>
            </a:r>
            <a:r>
              <a:rPr lang="en-US" altLang="ko-KR" sz="1360" dirty="0" smtClean="0"/>
              <a:t>true </a:t>
            </a:r>
            <a:r>
              <a:rPr lang="ko-KR" altLang="en-US" sz="1360" dirty="0" smtClean="0"/>
              <a:t>이기 때문에 </a:t>
            </a:r>
            <a:r>
              <a:rPr lang="en-US" altLang="ko-KR" sz="1360" dirty="0" smtClean="0"/>
              <a:t>if(0) </a:t>
            </a:r>
            <a:r>
              <a:rPr lang="ko-KR" altLang="en-US" sz="1360" dirty="0" err="1" smtClean="0"/>
              <a:t>인거</a:t>
            </a:r>
            <a:r>
              <a:rPr lang="ko-KR" altLang="en-US" sz="1360" dirty="0" smtClean="0"/>
              <a:t> 제외한 나머지가 출력이 된다</a:t>
            </a:r>
            <a:r>
              <a:rPr lang="en-US" altLang="ko-KR" sz="1360" dirty="0" smtClean="0"/>
              <a:t>. </a:t>
            </a:r>
          </a:p>
        </p:txBody>
      </p:sp>
      <p:sp>
        <p:nvSpPr>
          <p:cNvPr id="28" name="Shape 10"/>
          <p:cNvSpPr/>
          <p:nvPr/>
        </p:nvSpPr>
        <p:spPr>
          <a:xfrm>
            <a:off x="8585028" y="4811872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0" name="Text 11"/>
          <p:cNvSpPr/>
          <p:nvPr/>
        </p:nvSpPr>
        <p:spPr>
          <a:xfrm>
            <a:off x="8719214" y="4822869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48" dirty="0"/>
          </a:p>
        </p:txBody>
      </p:sp>
      <p:sp>
        <p:nvSpPr>
          <p:cNvPr id="31" name="Text 12"/>
          <p:cNvSpPr/>
          <p:nvPr/>
        </p:nvSpPr>
        <p:spPr>
          <a:xfrm>
            <a:off x="9231063" y="4853944"/>
            <a:ext cx="2184321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조건 만족</a:t>
            </a:r>
            <a:endParaRPr lang="en-US" sz="1957" dirty="0"/>
          </a:p>
        </p:txBody>
      </p:sp>
      <p:sp>
        <p:nvSpPr>
          <p:cNvPr id="32" name="Text 13"/>
          <p:cNvSpPr/>
          <p:nvPr/>
        </p:nvSpPr>
        <p:spPr>
          <a:xfrm>
            <a:off x="8808687" y="5342576"/>
            <a:ext cx="4403537" cy="1590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x </a:t>
            </a:r>
            <a:r>
              <a:rPr lang="en-US" sz="13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&gt; y 즉, 10 &gt; </a:t>
            </a:r>
            <a:r>
              <a:rPr lang="en-US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 이 </a:t>
            </a:r>
            <a:r>
              <a:rPr lang="en-US" sz="13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참이므로 true이기 때문에 if문으로 </a:t>
            </a:r>
            <a:r>
              <a:rPr lang="en-US" sz="136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빠지게</a:t>
            </a:r>
            <a:r>
              <a:rPr lang="en-US" sz="13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되</a:t>
            </a:r>
            <a:r>
              <a:rPr lang="ko-KR" altLang="en-US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면서 </a:t>
            </a:r>
            <a:r>
              <a:rPr lang="en-US" altLang="ko-KR" sz="136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is_true</a:t>
            </a:r>
            <a:r>
              <a:rPr lang="en-US" altLang="ko-KR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= true</a:t>
            </a:r>
            <a:r>
              <a:rPr lang="ko-KR" altLang="en-US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로 바뀐다</a:t>
            </a:r>
            <a:r>
              <a:rPr lang="en-US" altLang="ko-KR" sz="136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360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505"/>
              </a:lnSpc>
              <a:buNone/>
            </a:pPr>
            <a:r>
              <a:rPr lang="en-US" altLang="ko-KR" sz="1360" dirty="0" smtClean="0">
                <a:solidFill>
                  <a:srgbClr val="00002E"/>
                </a:solidFill>
                <a:latin typeface="PT Sans" pitchFamily="34" charset="0"/>
              </a:rPr>
              <a:t>- </a:t>
            </a:r>
            <a:r>
              <a:rPr lang="en-US" altLang="ko-KR" sz="1360" dirty="0" err="1" smtClean="0">
                <a:solidFill>
                  <a:srgbClr val="00002E"/>
                </a:solidFill>
                <a:latin typeface="PT Sans" pitchFamily="34" charset="0"/>
              </a:rPr>
              <a:t>is_true</a:t>
            </a:r>
            <a:r>
              <a:rPr lang="en-US" altLang="ko-KR" sz="1360" dirty="0" smtClean="0">
                <a:solidFill>
                  <a:srgbClr val="00002E"/>
                </a:solidFill>
                <a:latin typeface="PT Sans" pitchFamily="34" charset="0"/>
              </a:rPr>
              <a:t> == true</a:t>
            </a:r>
            <a:r>
              <a:rPr lang="ko-KR" altLang="en-US" sz="1360" dirty="0" smtClean="0">
                <a:solidFill>
                  <a:srgbClr val="00002E"/>
                </a:solidFill>
                <a:latin typeface="PT Sans" pitchFamily="34" charset="0"/>
              </a:rPr>
              <a:t>를 만족하므로 </a:t>
            </a:r>
            <a:r>
              <a:rPr lang="en-US" altLang="ko-KR" sz="1360" dirty="0" smtClean="0">
                <a:solidFill>
                  <a:srgbClr val="00002E"/>
                </a:solidFill>
                <a:latin typeface="PT Sans" pitchFamily="34" charset="0"/>
              </a:rPr>
              <a:t>“x</a:t>
            </a:r>
            <a:r>
              <a:rPr lang="ko-KR" altLang="en-US" sz="1360" dirty="0" smtClean="0">
                <a:solidFill>
                  <a:srgbClr val="00002E"/>
                </a:solidFill>
                <a:latin typeface="PT Sans" pitchFamily="34" charset="0"/>
              </a:rPr>
              <a:t>는 </a:t>
            </a:r>
            <a:r>
              <a:rPr lang="en-US" altLang="ko-KR" sz="1360" dirty="0" smtClean="0">
                <a:solidFill>
                  <a:srgbClr val="00002E"/>
                </a:solidFill>
                <a:latin typeface="PT Sans" pitchFamily="34" charset="0"/>
              </a:rPr>
              <a:t>y</a:t>
            </a:r>
            <a:r>
              <a:rPr lang="ko-KR" altLang="en-US" sz="1360" dirty="0" smtClean="0">
                <a:solidFill>
                  <a:srgbClr val="00002E"/>
                </a:solidFill>
                <a:latin typeface="PT Sans" pitchFamily="34" charset="0"/>
              </a:rPr>
              <a:t>보다 큽니다</a:t>
            </a:r>
            <a:r>
              <a:rPr lang="en-US" altLang="ko-KR" sz="1360" dirty="0" smtClean="0">
                <a:solidFill>
                  <a:srgbClr val="00002E"/>
                </a:solidFill>
                <a:latin typeface="PT Sans" pitchFamily="34" charset="0"/>
              </a:rPr>
              <a:t>.” </a:t>
            </a:r>
            <a:r>
              <a:rPr lang="ko-KR" altLang="en-US" sz="1360" dirty="0" smtClean="0">
                <a:solidFill>
                  <a:srgbClr val="00002E"/>
                </a:solidFill>
                <a:latin typeface="PT Sans" pitchFamily="34" charset="0"/>
              </a:rPr>
              <a:t>문장을 출력</a:t>
            </a:r>
            <a:endParaRPr lang="en-US" altLang="ko-KR" sz="1360" dirty="0" smtClean="0">
              <a:solidFill>
                <a:srgbClr val="00002E"/>
              </a:solidFill>
              <a:latin typeface="PT Sans" pitchFamily="34" charset="0"/>
            </a:endParaRPr>
          </a:p>
          <a:p>
            <a:pPr marL="0" indent="0">
              <a:lnSpc>
                <a:spcPts val="2505"/>
              </a:lnSpc>
              <a:buNone/>
            </a:pPr>
            <a:r>
              <a:rPr lang="en-US" sz="1360" dirty="0" smtClean="0"/>
              <a:t>- if(1)</a:t>
            </a:r>
            <a:r>
              <a:rPr lang="ko-KR" altLang="en-US" sz="1360" dirty="0" smtClean="0"/>
              <a:t>은 항상 만족 하므로 </a:t>
            </a:r>
            <a:r>
              <a:rPr lang="en-US" altLang="ko-KR" sz="1360" dirty="0" smtClean="0"/>
              <a:t>“1 </a:t>
            </a:r>
            <a:r>
              <a:rPr lang="ko-KR" altLang="en-US" sz="1360" dirty="0" smtClean="0"/>
              <a:t>출력</a:t>
            </a:r>
            <a:r>
              <a:rPr lang="en-US" altLang="ko-KR" sz="1360" dirty="0" smtClean="0"/>
              <a:t>” </a:t>
            </a:r>
            <a:r>
              <a:rPr lang="ko-KR" altLang="en-US" sz="1360" dirty="0" smtClean="0"/>
              <a:t>문장 출력</a:t>
            </a:r>
            <a:endParaRPr lang="en-US" altLang="ko-KR" sz="1360" dirty="0" smtClean="0"/>
          </a:p>
          <a:p>
            <a:pPr marL="0" indent="0">
              <a:lnSpc>
                <a:spcPts val="2505"/>
              </a:lnSpc>
              <a:buNone/>
            </a:pPr>
            <a:r>
              <a:rPr lang="en-US" sz="1360" dirty="0" smtClean="0"/>
              <a:t>- if(0)</a:t>
            </a:r>
            <a:r>
              <a:rPr lang="ko-KR" altLang="en-US" sz="1360" dirty="0" smtClean="0"/>
              <a:t>은 항상 </a:t>
            </a:r>
            <a:r>
              <a:rPr lang="en-US" altLang="ko-KR" sz="1360" dirty="0" smtClean="0"/>
              <a:t>false </a:t>
            </a:r>
            <a:r>
              <a:rPr lang="ko-KR" altLang="en-US" sz="1360" dirty="0" smtClean="0"/>
              <a:t>이므로 수행을 하지 않는다</a:t>
            </a:r>
            <a:r>
              <a:rPr lang="en-US" altLang="ko-KR" sz="1360" dirty="0" smtClean="0"/>
              <a:t>.</a:t>
            </a:r>
          </a:p>
          <a:p>
            <a:pPr marL="0" indent="0">
              <a:lnSpc>
                <a:spcPts val="2505"/>
              </a:lnSpc>
              <a:buNone/>
            </a:pPr>
            <a:r>
              <a:rPr lang="en-US" sz="1360" dirty="0" smtClean="0"/>
              <a:t>- f(123123) </a:t>
            </a:r>
            <a:r>
              <a:rPr lang="ko-KR" altLang="en-US" sz="1360" dirty="0" smtClean="0"/>
              <a:t>도 마찬가지로 항상 참이기 때문에 문장을 출력</a:t>
            </a:r>
            <a:endParaRPr lang="en-US" sz="1360" dirty="0"/>
          </a:p>
        </p:txBody>
      </p:sp>
    </p:spTree>
    <p:extLst>
      <p:ext uri="{BB962C8B-B14F-4D97-AF65-F5344CB8AC3E}">
        <p14:creationId xmlns:p14="http://schemas.microsoft.com/office/powerpoint/2010/main" val="194666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826" y="48811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21. </a:t>
            </a:r>
            <a:r>
              <a:rPr lang="ko-KR" altLang="en-US" sz="3200" b="1" dirty="0" smtClean="0"/>
              <a:t>대입 연산자</a:t>
            </a: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2546334" y="4432436"/>
            <a:ext cx="3571069" cy="2499306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- </a:t>
            </a:r>
            <a:r>
              <a:rPr lang="ko-KR" altLang="en-US" sz="1230" dirty="0" smtClean="0">
                <a:latin typeface="PT Sans"/>
              </a:rPr>
              <a:t>수학과 반대로 등호</a:t>
            </a:r>
            <a:r>
              <a:rPr lang="en-US" altLang="ko-KR" sz="1230" dirty="0" smtClean="0">
                <a:latin typeface="PT Sans"/>
              </a:rPr>
              <a:t>(=)</a:t>
            </a:r>
            <a:r>
              <a:rPr lang="ko-KR" altLang="en-US" sz="1230" dirty="0" smtClean="0">
                <a:latin typeface="PT Sans"/>
              </a:rPr>
              <a:t>를 기준으로 오른쪽 값을 왼쪽으로 대입</a:t>
            </a:r>
            <a:endParaRPr lang="en-US" altLang="ko-KR" sz="1230" dirty="0" smtClean="0">
              <a:latin typeface="PT Sans"/>
            </a:endParaRPr>
          </a:p>
          <a:p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- </a:t>
            </a:r>
            <a:r>
              <a:rPr lang="ko-KR" altLang="en-US" sz="1230" dirty="0" smtClean="0">
                <a:latin typeface="PT Sans"/>
              </a:rPr>
              <a:t>왼쪽에 대입 되는 변수를 </a:t>
            </a:r>
            <a:r>
              <a:rPr lang="en-US" altLang="ko-KR" sz="1230" dirty="0" smtClean="0">
                <a:latin typeface="PT Sans"/>
              </a:rPr>
              <a:t>L-Value </a:t>
            </a:r>
            <a:r>
              <a:rPr lang="ko-KR" altLang="en-US" sz="1230" dirty="0" smtClean="0">
                <a:latin typeface="PT Sans"/>
              </a:rPr>
              <a:t>이며</a:t>
            </a:r>
            <a:r>
              <a:rPr lang="en-US" altLang="ko-KR" sz="1230" dirty="0" smtClean="0">
                <a:latin typeface="PT Sans"/>
              </a:rPr>
              <a:t>,</a:t>
            </a:r>
          </a:p>
          <a:p>
            <a:r>
              <a:rPr lang="ko-KR" altLang="en-US" sz="1230" dirty="0" smtClean="0">
                <a:latin typeface="PT Sans"/>
              </a:rPr>
              <a:t>값을 변경할 수 없는 상수</a:t>
            </a:r>
            <a:r>
              <a:rPr lang="en-US" altLang="ko-KR" sz="1230" dirty="0" smtClean="0">
                <a:latin typeface="PT Sans"/>
              </a:rPr>
              <a:t>(</a:t>
            </a:r>
            <a:r>
              <a:rPr lang="en-US" altLang="ko-KR" sz="1230" dirty="0" err="1" smtClean="0">
                <a:latin typeface="PT Sans"/>
              </a:rPr>
              <a:t>const</a:t>
            </a:r>
            <a:r>
              <a:rPr lang="en-US" altLang="ko-KR" sz="1230" dirty="0" smtClean="0">
                <a:latin typeface="PT Sans"/>
              </a:rPr>
              <a:t>)</a:t>
            </a:r>
            <a:r>
              <a:rPr lang="ko-KR" altLang="en-US" sz="1230" dirty="0" smtClean="0">
                <a:latin typeface="PT Sans"/>
              </a:rPr>
              <a:t>는 </a:t>
            </a:r>
            <a:r>
              <a:rPr lang="en-US" altLang="ko-KR" sz="1230" dirty="0" smtClean="0">
                <a:latin typeface="PT Sans"/>
              </a:rPr>
              <a:t>L-Value</a:t>
            </a:r>
            <a:r>
              <a:rPr lang="ko-KR" altLang="en-US" sz="1230" dirty="0" smtClean="0">
                <a:latin typeface="PT Sans"/>
              </a:rPr>
              <a:t>가 될 수 없다</a:t>
            </a:r>
            <a:r>
              <a:rPr lang="en-US" altLang="ko-KR" sz="1230" dirty="0" smtClean="0">
                <a:latin typeface="PT Sans"/>
              </a:rPr>
              <a:t>.</a:t>
            </a:r>
          </a:p>
          <a:p>
            <a:endParaRPr lang="en-US" altLang="ko-KR" sz="1230" dirty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- </a:t>
            </a:r>
            <a:r>
              <a:rPr lang="ko-KR" altLang="en-US" sz="1230" dirty="0" smtClean="0">
                <a:latin typeface="PT Sans"/>
              </a:rPr>
              <a:t>변수 대부분은 </a:t>
            </a:r>
            <a:r>
              <a:rPr lang="en-US" altLang="ko-KR" sz="1230" dirty="0" smtClean="0">
                <a:latin typeface="PT Sans"/>
              </a:rPr>
              <a:t>L-Value</a:t>
            </a:r>
            <a:r>
              <a:rPr lang="ko-KR" altLang="en-US" sz="1230" dirty="0" smtClean="0">
                <a:latin typeface="PT Sans"/>
              </a:rPr>
              <a:t>가 되어 할당 값을 계속 바꿀 수 있다</a:t>
            </a:r>
            <a:r>
              <a:rPr lang="en-US" altLang="ko-KR" sz="1230" dirty="0" smtClean="0">
                <a:latin typeface="PT Sans"/>
              </a:rPr>
              <a:t>.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3767088" y="3917258"/>
            <a:ext cx="112956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대입 연산자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34" name="Shape 2"/>
          <p:cNvSpPr/>
          <p:nvPr/>
        </p:nvSpPr>
        <p:spPr>
          <a:xfrm>
            <a:off x="7955889" y="4432436"/>
            <a:ext cx="3813324" cy="2499306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 smtClean="0">
                <a:latin typeface="PT Sans"/>
              </a:rPr>
              <a:t>-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x = 1; 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y = 9; </a:t>
            </a:r>
            <a:r>
              <a:rPr lang="ko-KR" altLang="en-US" sz="1230" dirty="0" smtClean="0">
                <a:latin typeface="PT Sans"/>
              </a:rPr>
              <a:t>변수를 대입하여 초기화</a:t>
            </a:r>
            <a:endParaRPr lang="en-US" altLang="ko-KR" sz="1230" dirty="0" smtClean="0">
              <a:latin typeface="PT Sans"/>
            </a:endParaRPr>
          </a:p>
          <a:p>
            <a:pPr algn="ctr"/>
            <a:r>
              <a:rPr lang="en-US" altLang="ko-KR" sz="1230" dirty="0" smtClean="0">
                <a:latin typeface="PT Sans"/>
              </a:rPr>
              <a:t>-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z </a:t>
            </a:r>
            <a:r>
              <a:rPr lang="ko-KR" altLang="en-US" sz="1230" dirty="0" smtClean="0">
                <a:latin typeface="PT Sans"/>
              </a:rPr>
              <a:t>에</a:t>
            </a:r>
            <a:r>
              <a:rPr lang="en-US" altLang="ko-KR" sz="1230" dirty="0" smtClean="0">
                <a:latin typeface="PT Sans"/>
              </a:rPr>
              <a:t> x</a:t>
            </a:r>
            <a:r>
              <a:rPr lang="ko-KR" altLang="en-US" sz="1230" dirty="0" smtClean="0">
                <a:latin typeface="PT Sans"/>
              </a:rPr>
              <a:t>와 </a:t>
            </a:r>
            <a:r>
              <a:rPr lang="en-US" altLang="ko-KR" sz="1230" dirty="0" smtClean="0">
                <a:latin typeface="PT Sans"/>
              </a:rPr>
              <a:t>y</a:t>
            </a:r>
            <a:r>
              <a:rPr lang="ko-KR" altLang="en-US" sz="1230" dirty="0">
                <a:latin typeface="PT Sans"/>
              </a:rPr>
              <a:t>를</a:t>
            </a:r>
            <a:r>
              <a:rPr lang="ko-KR" altLang="en-US" sz="1230" dirty="0" smtClean="0">
                <a:latin typeface="PT Sans"/>
              </a:rPr>
              <a:t> 더한 값을 대입하여 초기화</a:t>
            </a:r>
            <a:endParaRPr lang="en-US" altLang="ko-KR" sz="1230" dirty="0" smtClean="0">
              <a:latin typeface="PT Sans"/>
            </a:endParaRPr>
          </a:p>
          <a:p>
            <a:pPr algn="ctr"/>
            <a:endParaRPr lang="en-US" altLang="ko-KR" sz="1230" dirty="0" smtClean="0">
              <a:latin typeface="PT Sans"/>
            </a:endParaRPr>
          </a:p>
          <a:p>
            <a:pPr algn="ctr"/>
            <a:r>
              <a:rPr lang="en-US" altLang="ko-KR" sz="1230" dirty="0" smtClean="0">
                <a:latin typeface="PT Sans"/>
              </a:rPr>
              <a:t>- double</a:t>
            </a:r>
            <a:r>
              <a:rPr lang="ko-KR" altLang="en-US" sz="1230" dirty="0" smtClean="0">
                <a:latin typeface="PT Sans"/>
              </a:rPr>
              <a:t>형 변수 </a:t>
            </a:r>
            <a:r>
              <a:rPr lang="en-US" altLang="ko-KR" sz="1230" dirty="0" err="1" smtClean="0">
                <a:latin typeface="PT Sans"/>
              </a:rPr>
              <a:t>i</a:t>
            </a:r>
            <a:r>
              <a:rPr lang="en-US" altLang="ko-KR" sz="1230" dirty="0" smtClean="0">
                <a:latin typeface="PT Sans"/>
              </a:rPr>
              <a:t> = 2.2; , j = 2.3;</a:t>
            </a:r>
            <a:r>
              <a:rPr lang="ko-KR" altLang="en-US" sz="1230" dirty="0" smtClean="0">
                <a:latin typeface="PT Sans"/>
              </a:rPr>
              <a:t>으로 대입하여 변수 초기화</a:t>
            </a:r>
            <a:endParaRPr lang="en-US" altLang="ko-KR" sz="1230" dirty="0" smtClean="0">
              <a:latin typeface="PT Sans"/>
            </a:endParaRPr>
          </a:p>
          <a:p>
            <a:pPr algn="ctr"/>
            <a:r>
              <a:rPr lang="en-US" altLang="ko-KR" sz="1230" dirty="0" smtClean="0">
                <a:latin typeface="PT Sans"/>
              </a:rPr>
              <a:t>- double</a:t>
            </a:r>
            <a:r>
              <a:rPr lang="ko-KR" altLang="en-US" sz="1230" dirty="0" smtClean="0">
                <a:latin typeface="PT Sans"/>
              </a:rPr>
              <a:t>형 변수 </a:t>
            </a:r>
            <a:r>
              <a:rPr lang="en-US" altLang="ko-KR" sz="1230" dirty="0" smtClean="0">
                <a:latin typeface="PT Sans"/>
              </a:rPr>
              <a:t>k</a:t>
            </a:r>
            <a:r>
              <a:rPr lang="ko-KR" altLang="en-US" sz="1230" dirty="0" smtClean="0">
                <a:latin typeface="PT Sans"/>
              </a:rPr>
              <a:t>에 변수 </a:t>
            </a:r>
            <a:r>
              <a:rPr lang="en-US" altLang="ko-KR" sz="1230" dirty="0" err="1">
                <a:latin typeface="PT Sans"/>
              </a:rPr>
              <a:t>i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와 </a:t>
            </a:r>
            <a:r>
              <a:rPr lang="en-US" altLang="ko-KR" sz="1230" dirty="0" smtClean="0">
                <a:latin typeface="PT Sans"/>
              </a:rPr>
              <a:t>j</a:t>
            </a:r>
            <a:r>
              <a:rPr lang="ko-KR" altLang="en-US" sz="1230" dirty="0" smtClean="0">
                <a:latin typeface="PT Sans"/>
              </a:rPr>
              <a:t>를 더한 값을 대입하여 초기화</a:t>
            </a:r>
            <a:endParaRPr lang="en-US" altLang="ko-KR" sz="1230" dirty="0" smtClean="0">
              <a:latin typeface="PT Sans"/>
            </a:endParaRPr>
          </a:p>
          <a:p>
            <a:pPr algn="ctr"/>
            <a:endParaRPr lang="en-US" altLang="ko-KR" sz="1230" dirty="0" smtClean="0">
              <a:latin typeface="PT Sans"/>
            </a:endParaRPr>
          </a:p>
          <a:p>
            <a:pPr algn="ctr"/>
            <a:r>
              <a:rPr lang="en-US" altLang="ko-KR" sz="1230" dirty="0" smtClean="0">
                <a:latin typeface="PT Sans"/>
              </a:rPr>
              <a:t>- </a:t>
            </a:r>
            <a:r>
              <a:rPr lang="ko-KR" altLang="en-US" sz="1230" dirty="0" smtClean="0">
                <a:latin typeface="PT Sans"/>
              </a:rPr>
              <a:t>결과 출력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7866648" y="2180873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66648" y="170679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9350973" y="3917258"/>
            <a:ext cx="102315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결과 설명</a:t>
            </a:r>
            <a:endParaRPr lang="en-US" altLang="ko-KR" sz="1230" dirty="0" smtClean="0">
              <a:latin typeface="PT San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69" y="1347618"/>
            <a:ext cx="2362200" cy="18478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869" y="1347619"/>
            <a:ext cx="3286125" cy="1847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604" y="1797748"/>
            <a:ext cx="2621475" cy="11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6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826" y="48811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22. </a:t>
            </a:r>
            <a:r>
              <a:rPr lang="ko-KR" altLang="en-US" sz="3200" b="1" dirty="0" smtClean="0"/>
              <a:t>부호 연산자</a:t>
            </a: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2590327" y="4491253"/>
            <a:ext cx="3571069" cy="837654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- </a:t>
            </a:r>
            <a:r>
              <a:rPr lang="ko-KR" altLang="en-US" sz="1230" dirty="0" smtClean="0">
                <a:latin typeface="PT Sans"/>
              </a:rPr>
              <a:t>부호 연산자는 </a:t>
            </a:r>
            <a:r>
              <a:rPr lang="en-US" altLang="ko-KR" sz="1230" dirty="0" smtClean="0">
                <a:latin typeface="PT Sans"/>
              </a:rPr>
              <a:t>–</a:t>
            </a:r>
            <a:r>
              <a:rPr lang="ko-KR" altLang="en-US" sz="1230" dirty="0" smtClean="0">
                <a:latin typeface="PT Sans"/>
              </a:rPr>
              <a:t>는 양수를 음수로</a:t>
            </a:r>
            <a:r>
              <a:rPr lang="en-US" altLang="ko-KR" sz="1230" dirty="0" smtClean="0">
                <a:latin typeface="PT Sans"/>
              </a:rPr>
              <a:t>, </a:t>
            </a:r>
            <a:r>
              <a:rPr lang="ko-KR" altLang="en-US" sz="1230" dirty="0" smtClean="0">
                <a:latin typeface="PT Sans"/>
              </a:rPr>
              <a:t>음수를 양수로 변환하는 역할을 담당한다</a:t>
            </a:r>
            <a:r>
              <a:rPr lang="en-US" altLang="ko-KR" sz="1230" dirty="0" smtClean="0">
                <a:latin typeface="PT Sans"/>
              </a:rPr>
              <a:t>.</a:t>
            </a:r>
          </a:p>
          <a:p>
            <a:r>
              <a:rPr lang="ko-KR" altLang="en-US" sz="1230" dirty="0" smtClean="0">
                <a:latin typeface="PT Sans"/>
              </a:rPr>
              <a:t>수학에서 사용하는 의미와 동일하다</a:t>
            </a:r>
            <a:r>
              <a:rPr lang="en-US" altLang="ko-KR" sz="1230" dirty="0" smtClean="0">
                <a:latin typeface="PT Sans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3767087" y="3914078"/>
            <a:ext cx="112956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부호 연산자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34" name="Shape 2"/>
          <p:cNvSpPr/>
          <p:nvPr/>
        </p:nvSpPr>
        <p:spPr>
          <a:xfrm>
            <a:off x="8112605" y="4450188"/>
            <a:ext cx="3813324" cy="1004803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 smtClean="0">
                <a:latin typeface="PT Sans"/>
              </a:rPr>
              <a:t>-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x = 1; 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y = -1; 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z = -2 </a:t>
            </a:r>
            <a:r>
              <a:rPr lang="ko-KR" altLang="en-US" sz="1230" dirty="0" smtClean="0">
                <a:latin typeface="PT Sans"/>
              </a:rPr>
              <a:t>변수를 대입하여 초기화</a:t>
            </a:r>
            <a:endParaRPr lang="en-US" altLang="ko-KR" sz="1230" dirty="0" smtClean="0">
              <a:latin typeface="PT Sans"/>
            </a:endParaRPr>
          </a:p>
          <a:p>
            <a:pPr algn="ctr"/>
            <a:r>
              <a:rPr lang="en-US" altLang="ko-KR" sz="1230" dirty="0" smtClean="0">
                <a:latin typeface="PT Sans"/>
              </a:rPr>
              <a:t>- x + y</a:t>
            </a:r>
            <a:r>
              <a:rPr lang="ko-KR" altLang="en-US" sz="1230" dirty="0" smtClean="0">
                <a:latin typeface="PT Sans"/>
              </a:rPr>
              <a:t>를 연산 했을 때 결과 출력</a:t>
            </a:r>
            <a:endParaRPr lang="en-US" altLang="ko-KR" sz="1230" dirty="0" smtClean="0">
              <a:latin typeface="PT Sans"/>
            </a:endParaRPr>
          </a:p>
          <a:p>
            <a:pPr algn="ctr"/>
            <a:r>
              <a:rPr lang="en-US" altLang="ko-KR" sz="1230" dirty="0" smtClean="0">
                <a:latin typeface="PT Sans"/>
              </a:rPr>
              <a:t>-  y + z</a:t>
            </a:r>
            <a:r>
              <a:rPr lang="ko-KR" altLang="en-US" sz="1230" dirty="0" smtClean="0">
                <a:latin typeface="PT Sans"/>
              </a:rPr>
              <a:t>를 연산 했을 때 결과 출력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687806" y="226160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87806" y="178752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9350973" y="3917258"/>
            <a:ext cx="102315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결과 설명</a:t>
            </a:r>
            <a:endParaRPr lang="en-US" altLang="ko-KR" sz="1230" dirty="0" smtClean="0">
              <a:latin typeface="PT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625" y="1064487"/>
            <a:ext cx="3800475" cy="270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883" y="1849947"/>
            <a:ext cx="4354620" cy="13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96" y="48811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23. </a:t>
            </a:r>
            <a:r>
              <a:rPr lang="ko-KR" altLang="en-US" sz="3200" b="1" dirty="0" smtClean="0"/>
              <a:t>증감 연산자</a:t>
            </a:r>
            <a:endParaRPr lang="en-US" sz="3062" dirty="0"/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9142016" y="212678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42016" y="165270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80" y="1413901"/>
            <a:ext cx="3124200" cy="1819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180" y="1413901"/>
            <a:ext cx="3390900" cy="1819275"/>
          </a:xfrm>
          <a:prstGeom prst="rect">
            <a:avLst/>
          </a:prstGeom>
        </p:spPr>
      </p:pic>
      <p:sp>
        <p:nvSpPr>
          <p:cNvPr id="33" name="Shape 2"/>
          <p:cNvSpPr/>
          <p:nvPr/>
        </p:nvSpPr>
        <p:spPr>
          <a:xfrm>
            <a:off x="3036207" y="3537704"/>
            <a:ext cx="2222091" cy="168108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200" dirty="0" smtClean="0">
                <a:latin typeface="PT Sans"/>
              </a:rPr>
              <a:t> </a:t>
            </a:r>
            <a:endParaRPr lang="en-US" altLang="ko-KR" sz="1200" dirty="0">
              <a:latin typeface="PT Sans"/>
            </a:endParaRPr>
          </a:p>
        </p:txBody>
      </p:sp>
      <p:sp>
        <p:nvSpPr>
          <p:cNvPr id="37" name="Text 3"/>
          <p:cNvSpPr/>
          <p:nvPr/>
        </p:nvSpPr>
        <p:spPr>
          <a:xfrm>
            <a:off x="3353162" y="3731519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 smtClean="0"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48" dirty="0"/>
          </a:p>
        </p:txBody>
      </p:sp>
      <p:sp>
        <p:nvSpPr>
          <p:cNvPr id="38" name="Text 3"/>
          <p:cNvSpPr/>
          <p:nvPr/>
        </p:nvSpPr>
        <p:spPr>
          <a:xfrm>
            <a:off x="3353278" y="4657573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 smtClean="0">
                <a:latin typeface="Nunito" pitchFamily="34" charset="0"/>
                <a:ea typeface="Nunito" pitchFamily="34" charset="-122"/>
              </a:rPr>
              <a:t>2</a:t>
            </a:r>
            <a:endParaRPr lang="en-US" sz="2348" dirty="0"/>
          </a:p>
        </p:txBody>
      </p:sp>
      <p:sp>
        <p:nvSpPr>
          <p:cNvPr id="12" name="TextBox 11"/>
          <p:cNvSpPr txBox="1"/>
          <p:nvPr/>
        </p:nvSpPr>
        <p:spPr>
          <a:xfrm>
            <a:off x="3591864" y="3707958"/>
            <a:ext cx="197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전위 연산자</a:t>
            </a:r>
            <a:endParaRPr lang="en-US" altLang="ko-KR" dirty="0" smtClean="0"/>
          </a:p>
          <a:p>
            <a:r>
              <a:rPr lang="en-US" altLang="ko-KR" dirty="0" smtClean="0"/>
              <a:t>+ +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, - - </a:t>
            </a:r>
            <a:r>
              <a:rPr lang="en-US" altLang="ko-KR" dirty="0" err="1" smtClean="0"/>
              <a:t>i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32113" y="4572461"/>
            <a:ext cx="197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후위 연산자</a:t>
            </a:r>
            <a:endParaRPr lang="en-US" altLang="ko-KR" dirty="0" smtClean="0"/>
          </a:p>
          <a:p>
            <a:r>
              <a:rPr lang="en-US" altLang="ko-KR" dirty="0" err="1"/>
              <a:t>i</a:t>
            </a:r>
            <a:r>
              <a:rPr lang="en-US" altLang="ko-KR" dirty="0" smtClean="0"/>
              <a:t> + +,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- -</a:t>
            </a:r>
            <a:endParaRPr lang="ko-KR" altLang="en-US" dirty="0"/>
          </a:p>
        </p:txBody>
      </p:sp>
      <p:cxnSp>
        <p:nvCxnSpPr>
          <p:cNvPr id="15" name="구부러진 연결선 14"/>
          <p:cNvCxnSpPr/>
          <p:nvPr/>
        </p:nvCxnSpPr>
        <p:spPr>
          <a:xfrm>
            <a:off x="5348748" y="3917911"/>
            <a:ext cx="2689939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>
            <a:off x="5348748" y="4838364"/>
            <a:ext cx="268993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8129123" y="3402803"/>
            <a:ext cx="2280976" cy="8165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60" dirty="0" smtClean="0">
                <a:solidFill>
                  <a:schemeClr val="tx1"/>
                </a:solidFill>
                <a:latin typeface="PT Sans"/>
              </a:rPr>
              <a:t>+ + </a:t>
            </a:r>
            <a:r>
              <a:rPr lang="en-US" altLang="ko-KR" sz="1360" dirty="0" err="1" smtClean="0">
                <a:solidFill>
                  <a:schemeClr val="tx1"/>
                </a:solidFill>
                <a:latin typeface="PT Sans"/>
              </a:rPr>
              <a:t>i</a:t>
            </a:r>
            <a:r>
              <a:rPr lang="en-US" altLang="ko-KR" sz="1360" dirty="0" smtClean="0">
                <a:solidFill>
                  <a:schemeClr val="tx1"/>
                </a:solidFill>
                <a:latin typeface="PT Sans"/>
              </a:rPr>
              <a:t>, - - </a:t>
            </a:r>
            <a:r>
              <a:rPr lang="en-US" altLang="ko-KR" sz="1360" dirty="0" err="1" smtClean="0">
                <a:solidFill>
                  <a:schemeClr val="tx1"/>
                </a:solidFill>
                <a:latin typeface="PT Sans"/>
              </a:rPr>
              <a:t>i</a:t>
            </a:r>
            <a:r>
              <a:rPr lang="en-US" altLang="ko-KR" sz="1360" dirty="0" smtClean="0">
                <a:solidFill>
                  <a:schemeClr val="tx1"/>
                </a:solidFill>
                <a:latin typeface="PT Sans"/>
              </a:rPr>
              <a:t> </a:t>
            </a:r>
            <a:r>
              <a:rPr lang="ko-KR" altLang="en-US" sz="1360" dirty="0" smtClean="0">
                <a:solidFill>
                  <a:schemeClr val="tx1"/>
                </a:solidFill>
                <a:latin typeface="PT Sans"/>
              </a:rPr>
              <a:t>는 전위 연산자로 증가 또는 감소 후 사용이 되는 연산자이다</a:t>
            </a:r>
            <a:r>
              <a:rPr lang="en-US" altLang="ko-KR" sz="1360" dirty="0" smtClean="0">
                <a:solidFill>
                  <a:schemeClr val="tx1"/>
                </a:solidFill>
                <a:latin typeface="PT Sans"/>
              </a:rPr>
              <a:t>.</a:t>
            </a:r>
            <a:r>
              <a:rPr lang="ko-KR" altLang="en-US" sz="1360" dirty="0" smtClean="0">
                <a:solidFill>
                  <a:schemeClr val="tx1"/>
                </a:solidFill>
                <a:latin typeface="PT Sans"/>
              </a:rPr>
              <a:t> </a:t>
            </a:r>
            <a:endParaRPr lang="ko-KR" altLang="en-US" sz="1360" dirty="0">
              <a:solidFill>
                <a:schemeClr val="tx1"/>
              </a:solidFill>
              <a:latin typeface="PT San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139519" y="4442121"/>
            <a:ext cx="2280976" cy="8165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60" dirty="0" err="1">
                <a:solidFill>
                  <a:schemeClr val="tx1"/>
                </a:solidFill>
                <a:latin typeface="PT Sans"/>
              </a:rPr>
              <a:t>i</a:t>
            </a:r>
            <a:r>
              <a:rPr lang="en-US" altLang="ko-KR" sz="1360" dirty="0" smtClean="0">
                <a:solidFill>
                  <a:schemeClr val="tx1"/>
                </a:solidFill>
                <a:latin typeface="PT Sans"/>
              </a:rPr>
              <a:t> + +, </a:t>
            </a:r>
            <a:r>
              <a:rPr lang="en-US" altLang="ko-KR" sz="1360" dirty="0" err="1" smtClean="0">
                <a:solidFill>
                  <a:schemeClr val="tx1"/>
                </a:solidFill>
                <a:latin typeface="PT Sans"/>
              </a:rPr>
              <a:t>i</a:t>
            </a:r>
            <a:r>
              <a:rPr lang="en-US" altLang="ko-KR" sz="1360" dirty="0" smtClean="0">
                <a:solidFill>
                  <a:schemeClr val="tx1"/>
                </a:solidFill>
                <a:latin typeface="PT Sans"/>
              </a:rPr>
              <a:t> - - </a:t>
            </a:r>
            <a:r>
              <a:rPr lang="ko-KR" altLang="en-US" sz="1360" dirty="0" smtClean="0">
                <a:solidFill>
                  <a:schemeClr val="tx1"/>
                </a:solidFill>
                <a:latin typeface="PT Sans"/>
              </a:rPr>
              <a:t>는 </a:t>
            </a:r>
            <a:r>
              <a:rPr lang="ko-KR" altLang="en-US" sz="1360" dirty="0">
                <a:solidFill>
                  <a:schemeClr val="tx1"/>
                </a:solidFill>
                <a:latin typeface="PT Sans"/>
              </a:rPr>
              <a:t>후</a:t>
            </a:r>
            <a:r>
              <a:rPr lang="ko-KR" altLang="en-US" sz="1360" dirty="0" smtClean="0">
                <a:solidFill>
                  <a:schemeClr val="tx1"/>
                </a:solidFill>
                <a:latin typeface="PT Sans"/>
              </a:rPr>
              <a:t>위 연산자로 사용 후 증가 또는 감소가 되는 연산자 이다</a:t>
            </a:r>
            <a:r>
              <a:rPr lang="en-US" altLang="ko-KR" sz="1360" dirty="0" smtClean="0">
                <a:solidFill>
                  <a:schemeClr val="tx1"/>
                </a:solidFill>
                <a:latin typeface="PT Sans"/>
              </a:rPr>
              <a:t>.</a:t>
            </a:r>
            <a:endParaRPr lang="ko-KR" altLang="en-US" sz="1360" dirty="0">
              <a:solidFill>
                <a:schemeClr val="tx1"/>
              </a:solidFill>
              <a:latin typeface="PT Sans"/>
            </a:endParaRPr>
          </a:p>
        </p:txBody>
      </p:sp>
      <p:sp>
        <p:nvSpPr>
          <p:cNvPr id="49" name="Shape 2"/>
          <p:cNvSpPr/>
          <p:nvPr/>
        </p:nvSpPr>
        <p:spPr>
          <a:xfrm>
            <a:off x="2425207" y="5693574"/>
            <a:ext cx="3813324" cy="2499306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1. </a:t>
            </a:r>
            <a:r>
              <a:rPr lang="ko-KR" altLang="en-US" sz="1230" dirty="0" smtClean="0">
                <a:latin typeface="PT Sans"/>
              </a:rPr>
              <a:t>사용 후 증가가 되어 </a:t>
            </a:r>
            <a:r>
              <a:rPr lang="en-US" altLang="ko-KR" sz="1230" dirty="0" smtClean="0">
                <a:latin typeface="PT Sans"/>
              </a:rPr>
              <a:t>x = 1</a:t>
            </a:r>
            <a:r>
              <a:rPr lang="ko-KR" altLang="en-US" sz="1230" dirty="0" smtClean="0">
                <a:latin typeface="PT Sans"/>
              </a:rPr>
              <a:t>이 출력 </a:t>
            </a:r>
            <a:r>
              <a:rPr lang="en-US" altLang="ko-KR" sz="1230" dirty="0" smtClean="0">
                <a:latin typeface="PT Sans"/>
              </a:rPr>
              <a:t>(</a:t>
            </a:r>
            <a:r>
              <a:rPr lang="ko-KR" altLang="en-US" sz="1230" dirty="0" smtClean="0">
                <a:latin typeface="PT Sans"/>
              </a:rPr>
              <a:t>내부적으로는 </a:t>
            </a:r>
            <a:r>
              <a:rPr lang="en-US" altLang="ko-KR" sz="1230" dirty="0" smtClean="0">
                <a:latin typeface="PT Sans"/>
              </a:rPr>
              <a:t>x = 2)</a:t>
            </a:r>
          </a:p>
          <a:p>
            <a:r>
              <a:rPr lang="en-US" altLang="ko-KR" sz="1230" dirty="0" smtClean="0">
                <a:latin typeface="PT Sans"/>
              </a:rPr>
              <a:t>2. </a:t>
            </a:r>
            <a:r>
              <a:rPr lang="ko-KR" altLang="en-US" sz="1230" dirty="0" smtClean="0">
                <a:latin typeface="PT Sans"/>
              </a:rPr>
              <a:t>사용 후 증가가 되어 </a:t>
            </a:r>
            <a:r>
              <a:rPr lang="en-US" altLang="ko-KR" sz="1230" dirty="0" smtClean="0">
                <a:latin typeface="PT Sans"/>
              </a:rPr>
              <a:t>x = 2 </a:t>
            </a:r>
            <a:r>
              <a:rPr lang="ko-KR" altLang="en-US" sz="1230" dirty="0" smtClean="0">
                <a:latin typeface="PT Sans"/>
              </a:rPr>
              <a:t>가 출력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(</a:t>
            </a:r>
            <a:r>
              <a:rPr lang="ko-KR" altLang="en-US" sz="1230" dirty="0" smtClean="0">
                <a:latin typeface="PT Sans"/>
              </a:rPr>
              <a:t>내부적으로는 </a:t>
            </a:r>
            <a:r>
              <a:rPr lang="en-US" altLang="ko-KR" sz="1230" dirty="0" smtClean="0">
                <a:latin typeface="PT Sans"/>
              </a:rPr>
              <a:t>x = 3)</a:t>
            </a:r>
          </a:p>
          <a:p>
            <a:r>
              <a:rPr lang="en-US" altLang="ko-KR" sz="1230" dirty="0" smtClean="0">
                <a:latin typeface="PT Sans"/>
              </a:rPr>
              <a:t>3. </a:t>
            </a:r>
            <a:r>
              <a:rPr lang="ko-KR" altLang="en-US" sz="1230" dirty="0" smtClean="0">
                <a:latin typeface="PT Sans"/>
              </a:rPr>
              <a:t>증가 후 사용이 되기 때문에 </a:t>
            </a:r>
            <a:r>
              <a:rPr lang="en-US" altLang="ko-KR" sz="1230" dirty="0" smtClean="0">
                <a:latin typeface="PT Sans"/>
              </a:rPr>
              <a:t>x = 4</a:t>
            </a:r>
            <a:r>
              <a:rPr lang="ko-KR" altLang="en-US" sz="1230" dirty="0" smtClean="0">
                <a:latin typeface="PT Sans"/>
              </a:rPr>
              <a:t>가 출력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4. </a:t>
            </a:r>
            <a:r>
              <a:rPr lang="ko-KR" altLang="en-US" sz="1230" dirty="0" err="1" smtClean="0">
                <a:latin typeface="PT Sans"/>
              </a:rPr>
              <a:t>사용후</a:t>
            </a:r>
            <a:r>
              <a:rPr lang="ko-KR" altLang="en-US" sz="1230" dirty="0" smtClean="0">
                <a:latin typeface="PT Sans"/>
              </a:rPr>
              <a:t> 감소가 되어 </a:t>
            </a:r>
            <a:r>
              <a:rPr lang="en-US" altLang="ko-KR" sz="1230" dirty="0" smtClean="0">
                <a:latin typeface="PT Sans"/>
              </a:rPr>
              <a:t>x = 4</a:t>
            </a:r>
            <a:r>
              <a:rPr lang="ko-KR" altLang="en-US" sz="1230" dirty="0" smtClean="0">
                <a:latin typeface="PT Sans"/>
              </a:rPr>
              <a:t>가 출력 </a:t>
            </a:r>
            <a:r>
              <a:rPr lang="en-US" altLang="ko-KR" sz="1230" dirty="0" smtClean="0">
                <a:latin typeface="PT Sans"/>
              </a:rPr>
              <a:t>(</a:t>
            </a:r>
            <a:r>
              <a:rPr lang="ko-KR" altLang="en-US" sz="1230" dirty="0" smtClean="0">
                <a:latin typeface="PT Sans"/>
              </a:rPr>
              <a:t>내부적으로는 </a:t>
            </a:r>
            <a:r>
              <a:rPr lang="en-US" altLang="ko-KR" sz="1230" dirty="0" smtClean="0">
                <a:latin typeface="PT Sans"/>
              </a:rPr>
              <a:t>x = 3)</a:t>
            </a:r>
          </a:p>
          <a:p>
            <a:r>
              <a:rPr lang="en-US" altLang="ko-KR" sz="1230" dirty="0" smtClean="0">
                <a:latin typeface="PT Sans"/>
              </a:rPr>
              <a:t>5. </a:t>
            </a:r>
            <a:r>
              <a:rPr lang="ko-KR" altLang="en-US" sz="1230" dirty="0" err="1" smtClean="0">
                <a:latin typeface="PT Sans"/>
              </a:rPr>
              <a:t>사용후</a:t>
            </a:r>
            <a:r>
              <a:rPr lang="ko-KR" altLang="en-US" sz="1230" dirty="0" smtClean="0">
                <a:latin typeface="PT Sans"/>
              </a:rPr>
              <a:t> 감소가 되어 </a:t>
            </a:r>
            <a:r>
              <a:rPr lang="en-US" altLang="ko-KR" sz="1230" dirty="0" smtClean="0">
                <a:latin typeface="PT Sans"/>
              </a:rPr>
              <a:t>x = 3</a:t>
            </a:r>
            <a:r>
              <a:rPr lang="ko-KR" altLang="en-US" sz="1230" dirty="0" smtClean="0">
                <a:latin typeface="PT Sans"/>
              </a:rPr>
              <a:t>이 출력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(</a:t>
            </a:r>
            <a:r>
              <a:rPr lang="ko-KR" altLang="en-US" sz="1230" dirty="0" smtClean="0">
                <a:latin typeface="PT Sans"/>
              </a:rPr>
              <a:t>내부적으로는 </a:t>
            </a:r>
            <a:r>
              <a:rPr lang="en-US" altLang="ko-KR" sz="1230" dirty="0" smtClean="0">
                <a:latin typeface="PT Sans"/>
              </a:rPr>
              <a:t>x = 2)</a:t>
            </a:r>
          </a:p>
          <a:p>
            <a:r>
              <a:rPr lang="en-US" altLang="ko-KR" sz="1230" dirty="0" smtClean="0">
                <a:latin typeface="PT Sans"/>
              </a:rPr>
              <a:t>6. </a:t>
            </a:r>
            <a:r>
              <a:rPr lang="ko-KR" altLang="en-US" sz="1230" dirty="0" smtClean="0">
                <a:latin typeface="PT Sans"/>
              </a:rPr>
              <a:t>감소 후 사용이 되기 때문에 </a:t>
            </a:r>
            <a:r>
              <a:rPr lang="en-US" altLang="ko-KR" sz="1230" dirty="0" smtClean="0">
                <a:latin typeface="PT Sans"/>
              </a:rPr>
              <a:t>x = 1</a:t>
            </a:r>
            <a:r>
              <a:rPr lang="ko-KR" altLang="en-US" sz="1230" dirty="0" smtClean="0">
                <a:latin typeface="PT Sans"/>
              </a:rPr>
              <a:t>이 출력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50" name="Shape 2"/>
          <p:cNvSpPr/>
          <p:nvPr/>
        </p:nvSpPr>
        <p:spPr>
          <a:xfrm>
            <a:off x="6309052" y="5330571"/>
            <a:ext cx="102315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결과 설명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51" name="Shape 2"/>
          <p:cNvSpPr/>
          <p:nvPr/>
        </p:nvSpPr>
        <p:spPr>
          <a:xfrm>
            <a:off x="7589037" y="5653260"/>
            <a:ext cx="3813324" cy="2499306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 altLang="ko-KR" sz="1230" dirty="0" smtClean="0">
              <a:latin typeface="PT Sans"/>
            </a:endParaRPr>
          </a:p>
          <a:p>
            <a:endParaRPr lang="en-US" altLang="ko-KR" sz="1230" dirty="0">
              <a:latin typeface="PT Sans"/>
            </a:endParaRPr>
          </a:p>
          <a:p>
            <a:r>
              <a:rPr lang="ko-KR" altLang="en-US" sz="1230" dirty="0" smtClean="0">
                <a:latin typeface="PT Sans"/>
              </a:rPr>
              <a:t>다음 </a:t>
            </a:r>
            <a:r>
              <a:rPr lang="ko-KR" altLang="en-US" sz="1230" dirty="0" err="1" smtClean="0">
                <a:latin typeface="PT Sans"/>
              </a:rPr>
              <a:t>반복문</a:t>
            </a:r>
            <a:r>
              <a:rPr lang="ko-KR" altLang="en-US" sz="1230" dirty="0" smtClean="0">
                <a:latin typeface="PT Sans"/>
              </a:rPr>
              <a:t> 형태는 증가 후 사용이 되는 형태 이기 때문에 처음에 </a:t>
            </a:r>
            <a:r>
              <a:rPr lang="en-US" altLang="ko-KR" sz="1230" dirty="0">
                <a:latin typeface="PT Sans"/>
              </a:rPr>
              <a:t>i</a:t>
            </a:r>
            <a:r>
              <a:rPr lang="en-US" altLang="ko-KR" sz="1230" dirty="0" smtClean="0">
                <a:latin typeface="PT Sans"/>
              </a:rPr>
              <a:t> = 1</a:t>
            </a:r>
            <a:r>
              <a:rPr lang="ko-KR" altLang="en-US" sz="1230" dirty="0" smtClean="0">
                <a:latin typeface="PT Sans"/>
              </a:rPr>
              <a:t>부터 출력을 </a:t>
            </a:r>
            <a:r>
              <a:rPr lang="ko-KR" altLang="en-US" sz="1230" dirty="0" err="1" smtClean="0">
                <a:latin typeface="PT Sans"/>
              </a:rPr>
              <a:t>하게된다</a:t>
            </a:r>
            <a:r>
              <a:rPr lang="en-US" altLang="ko-KR" sz="1230" dirty="0" smtClean="0">
                <a:latin typeface="PT Sans"/>
              </a:rPr>
              <a:t>. </a:t>
            </a:r>
            <a:r>
              <a:rPr lang="ko-KR" altLang="en-US" sz="1230" dirty="0" smtClean="0">
                <a:latin typeface="PT Sans"/>
              </a:rPr>
              <a:t>그리고 </a:t>
            </a:r>
            <a:r>
              <a:rPr lang="en-US" altLang="ko-KR" sz="1230" dirty="0" err="1" smtClean="0">
                <a:latin typeface="PT Sans"/>
              </a:rPr>
              <a:t>i</a:t>
            </a:r>
            <a:r>
              <a:rPr lang="ko-KR" altLang="en-US" sz="1230" dirty="0" smtClean="0">
                <a:latin typeface="PT Sans"/>
              </a:rPr>
              <a:t>가 </a:t>
            </a:r>
            <a:r>
              <a:rPr lang="en-US" altLang="ko-KR" sz="1230" dirty="0" smtClean="0">
                <a:latin typeface="PT Sans"/>
              </a:rPr>
              <a:t>10</a:t>
            </a:r>
            <a:r>
              <a:rPr lang="ko-KR" altLang="en-US" sz="1230" dirty="0" smtClean="0">
                <a:latin typeface="PT Sans"/>
              </a:rPr>
              <a:t>이 되었을 때에는 </a:t>
            </a:r>
            <a:r>
              <a:rPr lang="ko-KR" altLang="en-US" sz="1230" dirty="0" err="1" smtClean="0">
                <a:latin typeface="PT Sans"/>
              </a:rPr>
              <a:t>반복문이</a:t>
            </a:r>
            <a:r>
              <a:rPr lang="ko-KR" altLang="en-US" sz="1230" dirty="0" smtClean="0">
                <a:latin typeface="PT Sans"/>
              </a:rPr>
              <a:t> 종료된다</a:t>
            </a:r>
            <a:r>
              <a:rPr lang="en-US" altLang="ko-KR" sz="1230" dirty="0" smtClean="0">
                <a:latin typeface="PT Sans"/>
              </a:rPr>
              <a:t>.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5990" y="937380"/>
            <a:ext cx="857250" cy="2600325"/>
          </a:xfrm>
          <a:prstGeom prst="rect">
            <a:avLst/>
          </a:prstGeom>
        </p:spPr>
      </p:pic>
      <p:sp>
        <p:nvSpPr>
          <p:cNvPr id="29" name="Shape 2"/>
          <p:cNvSpPr/>
          <p:nvPr/>
        </p:nvSpPr>
        <p:spPr>
          <a:xfrm>
            <a:off x="3962922" y="5492409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0" name="Text 3"/>
          <p:cNvSpPr/>
          <p:nvPr/>
        </p:nvSpPr>
        <p:spPr>
          <a:xfrm>
            <a:off x="4097105" y="5503406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48" dirty="0"/>
          </a:p>
        </p:txBody>
      </p:sp>
      <p:sp>
        <p:nvSpPr>
          <p:cNvPr id="31" name="Shape 2"/>
          <p:cNvSpPr/>
          <p:nvPr/>
        </p:nvSpPr>
        <p:spPr>
          <a:xfrm>
            <a:off x="9320495" y="5492409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2" name="Text 3"/>
          <p:cNvSpPr/>
          <p:nvPr/>
        </p:nvSpPr>
        <p:spPr>
          <a:xfrm>
            <a:off x="9454678" y="5503406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2</a:t>
            </a:r>
            <a:endParaRPr lang="en-US" sz="2348" dirty="0"/>
          </a:p>
        </p:txBody>
      </p:sp>
      <p:sp>
        <p:nvSpPr>
          <p:cNvPr id="34" name="Shape 2"/>
          <p:cNvSpPr/>
          <p:nvPr/>
        </p:nvSpPr>
        <p:spPr>
          <a:xfrm>
            <a:off x="2291024" y="2665718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5" name="Text 3"/>
          <p:cNvSpPr/>
          <p:nvPr/>
        </p:nvSpPr>
        <p:spPr>
          <a:xfrm>
            <a:off x="2425207" y="2676715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48" dirty="0"/>
          </a:p>
        </p:txBody>
      </p:sp>
      <p:sp>
        <p:nvSpPr>
          <p:cNvPr id="39" name="Shape 2"/>
          <p:cNvSpPr/>
          <p:nvPr/>
        </p:nvSpPr>
        <p:spPr>
          <a:xfrm>
            <a:off x="5433965" y="2080271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41" name="Text 3"/>
          <p:cNvSpPr/>
          <p:nvPr/>
        </p:nvSpPr>
        <p:spPr>
          <a:xfrm>
            <a:off x="5568148" y="2091268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2</a:t>
            </a:r>
            <a:endParaRPr lang="en-US" sz="2348" dirty="0"/>
          </a:p>
        </p:txBody>
      </p:sp>
    </p:spTree>
    <p:extLst>
      <p:ext uri="{BB962C8B-B14F-4D97-AF65-F5344CB8AC3E}">
        <p14:creationId xmlns:p14="http://schemas.microsoft.com/office/powerpoint/2010/main" val="3651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24. </a:t>
            </a:r>
            <a:r>
              <a:rPr lang="ko-KR" altLang="en-US" sz="3200" b="1" dirty="0" smtClean="0"/>
              <a:t>관계 연산자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1316334" y="4869804"/>
            <a:ext cx="3971211" cy="292771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130" dirty="0" smtClean="0">
                <a:latin typeface="PT Sans"/>
              </a:rPr>
              <a:t>1. A == B : A</a:t>
            </a:r>
            <a:r>
              <a:rPr lang="ko-KR" altLang="en-US" sz="1130" dirty="0" smtClean="0">
                <a:latin typeface="PT Sans"/>
              </a:rPr>
              <a:t>와 </a:t>
            </a:r>
            <a:r>
              <a:rPr lang="en-US" altLang="ko-KR" sz="1130" dirty="0" smtClean="0">
                <a:latin typeface="PT Sans"/>
              </a:rPr>
              <a:t>B</a:t>
            </a:r>
            <a:r>
              <a:rPr lang="ko-KR" altLang="en-US" sz="1130" dirty="0" smtClean="0">
                <a:latin typeface="PT Sans"/>
              </a:rPr>
              <a:t>가 같으면 </a:t>
            </a:r>
            <a:r>
              <a:rPr lang="en-US" altLang="ko-KR" sz="1130" dirty="0" smtClean="0">
                <a:latin typeface="PT Sans"/>
              </a:rPr>
              <a:t>true </a:t>
            </a:r>
            <a:r>
              <a:rPr lang="ko-KR" altLang="en-US" sz="1130" dirty="0" smtClean="0">
                <a:latin typeface="PT Sans"/>
              </a:rPr>
              <a:t>이며</a:t>
            </a:r>
            <a:endParaRPr lang="en-US" altLang="ko-KR" sz="1130" dirty="0" smtClean="0">
              <a:latin typeface="PT Sans"/>
            </a:endParaRPr>
          </a:p>
          <a:p>
            <a:r>
              <a:rPr lang="ko-KR" altLang="en-US" sz="1130" dirty="0" smtClean="0">
                <a:latin typeface="PT Sans"/>
              </a:rPr>
              <a:t>조건을 만족 </a:t>
            </a:r>
            <a:r>
              <a:rPr lang="ko-KR" altLang="en-US" sz="1130" dirty="0" err="1" smtClean="0">
                <a:latin typeface="PT Sans"/>
              </a:rPr>
              <a:t>해야한다는</a:t>
            </a:r>
            <a:r>
              <a:rPr lang="ko-KR" altLang="en-US" sz="1130" dirty="0" smtClean="0">
                <a:latin typeface="PT Sans"/>
              </a:rPr>
              <a:t> 뜻이다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endParaRPr lang="en-US" altLang="ko-KR" sz="1130" dirty="0" smtClean="0">
              <a:latin typeface="PT Sans"/>
            </a:endParaRPr>
          </a:p>
          <a:p>
            <a:r>
              <a:rPr lang="en-US" altLang="ko-KR" sz="1130" dirty="0" smtClean="0">
                <a:latin typeface="PT Sans"/>
              </a:rPr>
              <a:t>2. A != B : A</a:t>
            </a:r>
            <a:r>
              <a:rPr lang="ko-KR" altLang="en-US" sz="1130" dirty="0" smtClean="0">
                <a:latin typeface="PT Sans"/>
              </a:rPr>
              <a:t>와 </a:t>
            </a:r>
            <a:r>
              <a:rPr lang="en-US" altLang="ko-KR" sz="1130" dirty="0" smtClean="0">
                <a:latin typeface="PT Sans"/>
              </a:rPr>
              <a:t>B</a:t>
            </a:r>
            <a:r>
              <a:rPr lang="ko-KR" altLang="en-US" sz="1130" dirty="0" smtClean="0">
                <a:latin typeface="PT Sans"/>
              </a:rPr>
              <a:t>가 다르면 </a:t>
            </a:r>
            <a:r>
              <a:rPr lang="en-US" altLang="ko-KR" sz="1130" dirty="0" smtClean="0">
                <a:latin typeface="PT Sans"/>
              </a:rPr>
              <a:t>true </a:t>
            </a:r>
            <a:r>
              <a:rPr lang="ko-KR" altLang="en-US" sz="1130" dirty="0" smtClean="0">
                <a:latin typeface="PT Sans"/>
              </a:rPr>
              <a:t>이며</a:t>
            </a:r>
            <a:endParaRPr lang="en-US" altLang="ko-KR" sz="1130" dirty="0" smtClean="0">
              <a:latin typeface="PT Sans"/>
            </a:endParaRPr>
          </a:p>
          <a:p>
            <a:r>
              <a:rPr lang="ko-KR" altLang="en-US" sz="1130" dirty="0" smtClean="0">
                <a:latin typeface="PT Sans"/>
              </a:rPr>
              <a:t>조건이 만족하지 않아야 된다는 뜻이다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endParaRPr lang="en-US" altLang="ko-KR" sz="1130" dirty="0" smtClean="0">
              <a:latin typeface="PT Sans"/>
            </a:endParaRPr>
          </a:p>
          <a:p>
            <a:r>
              <a:rPr lang="en-US" altLang="ko-KR" sz="1130" dirty="0" smtClean="0">
                <a:latin typeface="PT Sans"/>
              </a:rPr>
              <a:t>3. A &gt; B : A</a:t>
            </a:r>
            <a:r>
              <a:rPr lang="ko-KR" altLang="en-US" sz="1130" dirty="0" smtClean="0">
                <a:latin typeface="PT Sans"/>
              </a:rPr>
              <a:t>가 </a:t>
            </a:r>
            <a:r>
              <a:rPr lang="en-US" altLang="ko-KR" sz="1130" dirty="0" smtClean="0">
                <a:latin typeface="PT Sans"/>
              </a:rPr>
              <a:t>B</a:t>
            </a:r>
            <a:r>
              <a:rPr lang="ko-KR" altLang="en-US" sz="1130" dirty="0" smtClean="0">
                <a:latin typeface="PT Sans"/>
              </a:rPr>
              <a:t>보다 크면 참이다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endParaRPr lang="en-US" altLang="ko-KR" sz="1130" dirty="0" smtClean="0">
              <a:latin typeface="PT Sans"/>
            </a:endParaRPr>
          </a:p>
          <a:p>
            <a:r>
              <a:rPr lang="en-US" altLang="ko-KR" sz="1130" dirty="0" smtClean="0">
                <a:latin typeface="PT Sans"/>
              </a:rPr>
              <a:t>4. A &lt; B : B</a:t>
            </a:r>
            <a:r>
              <a:rPr lang="ko-KR" altLang="en-US" sz="1130" dirty="0" smtClean="0">
                <a:latin typeface="PT Sans"/>
              </a:rPr>
              <a:t>가 </a:t>
            </a:r>
            <a:r>
              <a:rPr lang="en-US" altLang="ko-KR" sz="1130" dirty="0" smtClean="0">
                <a:latin typeface="PT Sans"/>
              </a:rPr>
              <a:t>A</a:t>
            </a:r>
            <a:r>
              <a:rPr lang="ko-KR" altLang="en-US" sz="1130" dirty="0" smtClean="0">
                <a:latin typeface="PT Sans"/>
              </a:rPr>
              <a:t>보다 크면 참이다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endParaRPr lang="en-US" altLang="ko-KR" sz="1130" dirty="0">
              <a:latin typeface="PT Sans"/>
            </a:endParaRPr>
          </a:p>
          <a:p>
            <a:r>
              <a:rPr lang="en-US" altLang="ko-KR" sz="1130" dirty="0" smtClean="0">
                <a:latin typeface="PT Sans"/>
              </a:rPr>
              <a:t>5. A &gt;= B : A</a:t>
            </a:r>
            <a:r>
              <a:rPr lang="ko-KR" altLang="en-US" sz="1130" dirty="0" smtClean="0">
                <a:latin typeface="PT Sans"/>
              </a:rPr>
              <a:t>가 </a:t>
            </a:r>
            <a:r>
              <a:rPr lang="en-US" altLang="ko-KR" sz="1130" dirty="0" smtClean="0">
                <a:latin typeface="PT Sans"/>
              </a:rPr>
              <a:t>B</a:t>
            </a:r>
            <a:r>
              <a:rPr lang="ko-KR" altLang="en-US" sz="1130" dirty="0" smtClean="0">
                <a:latin typeface="PT Sans"/>
              </a:rPr>
              <a:t>보다 크거나 같으면 참이다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endParaRPr lang="en-US" altLang="ko-KR" sz="1130" dirty="0" smtClean="0">
              <a:latin typeface="PT Sans"/>
            </a:endParaRPr>
          </a:p>
          <a:p>
            <a:r>
              <a:rPr lang="en-US" altLang="ko-KR" sz="1130" dirty="0" smtClean="0">
                <a:latin typeface="PT Sans"/>
              </a:rPr>
              <a:t>6. A &lt;= B : B</a:t>
            </a:r>
            <a:r>
              <a:rPr lang="ko-KR" altLang="en-US" sz="1130" dirty="0" smtClean="0">
                <a:latin typeface="PT Sans"/>
              </a:rPr>
              <a:t>가 </a:t>
            </a:r>
            <a:r>
              <a:rPr lang="en-US" altLang="ko-KR" sz="1130" dirty="0" smtClean="0">
                <a:latin typeface="PT Sans"/>
              </a:rPr>
              <a:t>A</a:t>
            </a:r>
            <a:r>
              <a:rPr lang="ko-KR" altLang="en-US" sz="1130" dirty="0" smtClean="0">
                <a:latin typeface="PT Sans"/>
              </a:rPr>
              <a:t>보다 크거나 같으면 참이다</a:t>
            </a:r>
            <a:r>
              <a:rPr lang="en-US" altLang="ko-KR" sz="1130" dirty="0" smtClean="0">
                <a:latin typeface="PT Sans"/>
              </a:rPr>
              <a:t>.</a:t>
            </a:r>
            <a:endParaRPr lang="en-US" altLang="ko-KR" sz="1130" dirty="0">
              <a:latin typeface="PT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2755170" y="4362666"/>
            <a:ext cx="109353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smtClean="0">
                <a:latin typeface="PT Sans"/>
              </a:rPr>
              <a:t>관계 연산자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34" name="Shape 2"/>
          <p:cNvSpPr/>
          <p:nvPr/>
        </p:nvSpPr>
        <p:spPr>
          <a:xfrm>
            <a:off x="7127735" y="4869803"/>
            <a:ext cx="3719548" cy="2927719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1. x = 10, y = 10</a:t>
            </a:r>
            <a:r>
              <a:rPr lang="ko-KR" altLang="en-US" sz="1230" dirty="0" smtClean="0">
                <a:latin typeface="PT Sans"/>
              </a:rPr>
              <a:t>으로 변수 초기화</a:t>
            </a:r>
            <a:endParaRPr lang="en-US" altLang="ko-KR" sz="1230" dirty="0" smtClean="0">
              <a:latin typeface="PT Sans"/>
            </a:endParaRPr>
          </a:p>
          <a:p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2. Publisher </a:t>
            </a:r>
            <a:r>
              <a:rPr lang="ko-KR" altLang="en-US" sz="1230" dirty="0" smtClean="0">
                <a:latin typeface="PT Sans"/>
              </a:rPr>
              <a:t>와 </a:t>
            </a:r>
            <a:r>
              <a:rPr lang="en-US" altLang="ko-KR" sz="1230" dirty="0" smtClean="0">
                <a:latin typeface="PT Sans"/>
              </a:rPr>
              <a:t>language</a:t>
            </a:r>
            <a:r>
              <a:rPr lang="ko-KR" altLang="en-US" sz="1230" dirty="0" smtClean="0">
                <a:latin typeface="PT Sans"/>
              </a:rPr>
              <a:t>가 같지 않다면 참이므로 </a:t>
            </a:r>
            <a:r>
              <a:rPr lang="en-US" altLang="ko-KR" sz="1230" dirty="0" smtClean="0">
                <a:latin typeface="PT Sans"/>
              </a:rPr>
              <a:t>“</a:t>
            </a:r>
            <a:r>
              <a:rPr lang="ko-KR" altLang="en-US" sz="1230" dirty="0" smtClean="0">
                <a:latin typeface="PT Sans"/>
              </a:rPr>
              <a:t>두 문장은 같지 않습니다</a:t>
            </a:r>
            <a:r>
              <a:rPr lang="en-US" altLang="ko-KR" sz="1230" dirty="0" smtClean="0">
                <a:latin typeface="PT Sans"/>
              </a:rPr>
              <a:t>.” </a:t>
            </a:r>
            <a:r>
              <a:rPr lang="ko-KR" altLang="en-US" sz="1230" dirty="0" smtClean="0">
                <a:latin typeface="PT Sans"/>
              </a:rPr>
              <a:t>문장 출력</a:t>
            </a:r>
            <a:endParaRPr lang="en-US" altLang="ko-KR" sz="1230" dirty="0" smtClean="0">
              <a:latin typeface="PT Sans"/>
            </a:endParaRPr>
          </a:p>
          <a:p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3. x &gt;= y (10 &gt;= 10) </a:t>
            </a:r>
            <a:r>
              <a:rPr lang="ko-KR" altLang="en-US" sz="1230" dirty="0" smtClean="0">
                <a:latin typeface="PT Sans"/>
              </a:rPr>
              <a:t>은 참이므로 문장 </a:t>
            </a:r>
            <a:r>
              <a:rPr lang="en-US" altLang="ko-KR" sz="1230" dirty="0" smtClean="0">
                <a:latin typeface="PT Sans"/>
              </a:rPr>
              <a:t>“x</a:t>
            </a:r>
            <a:r>
              <a:rPr lang="ko-KR" altLang="en-US" sz="1230" dirty="0" smtClean="0">
                <a:latin typeface="PT Sans"/>
              </a:rPr>
              <a:t>는 </a:t>
            </a:r>
            <a:r>
              <a:rPr lang="en-US" altLang="ko-KR" sz="1230" dirty="0" smtClean="0">
                <a:latin typeface="PT Sans"/>
              </a:rPr>
              <a:t>y</a:t>
            </a:r>
            <a:r>
              <a:rPr lang="ko-KR" altLang="en-US" sz="1230" dirty="0" smtClean="0">
                <a:latin typeface="PT Sans"/>
              </a:rPr>
              <a:t>보다 크거나 같습니다</a:t>
            </a:r>
            <a:r>
              <a:rPr lang="en-US" altLang="ko-KR" sz="1230" dirty="0" smtClean="0">
                <a:latin typeface="PT Sans"/>
              </a:rPr>
              <a:t>.” </a:t>
            </a:r>
            <a:r>
              <a:rPr lang="ko-KR" altLang="en-US" sz="1230" dirty="0" smtClean="0">
                <a:latin typeface="PT Sans"/>
              </a:rPr>
              <a:t>출력</a:t>
            </a:r>
            <a:endParaRPr lang="en-US" altLang="ko-KR" sz="1230" dirty="0" smtClean="0">
              <a:latin typeface="PT Sans"/>
            </a:endParaRPr>
          </a:p>
          <a:p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4. x &lt;= 20 (10 &lt;= 20) </a:t>
            </a:r>
            <a:r>
              <a:rPr lang="ko-KR" altLang="en-US" sz="1230" dirty="0" smtClean="0">
                <a:latin typeface="PT Sans"/>
              </a:rPr>
              <a:t>문장이 참이므로 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>
                <a:latin typeface="PT Sans"/>
              </a:rPr>
              <a:t>x</a:t>
            </a:r>
            <a:r>
              <a:rPr lang="ko-KR" altLang="en-US" sz="1230" dirty="0" smtClean="0">
                <a:latin typeface="PT Sans"/>
              </a:rPr>
              <a:t>는 </a:t>
            </a:r>
            <a:r>
              <a:rPr lang="en-US" altLang="ko-KR" sz="1230" dirty="0" smtClean="0">
                <a:latin typeface="PT Sans"/>
              </a:rPr>
              <a:t>20</a:t>
            </a:r>
            <a:r>
              <a:rPr lang="ko-KR" altLang="en-US" sz="1230" dirty="0" smtClean="0">
                <a:latin typeface="PT Sans"/>
              </a:rPr>
              <a:t>보다 작거나 같습니다</a:t>
            </a:r>
            <a:r>
              <a:rPr lang="en-US" altLang="ko-KR" sz="1230" dirty="0" smtClean="0">
                <a:latin typeface="PT Sans"/>
              </a:rPr>
              <a:t>. </a:t>
            </a:r>
            <a:r>
              <a:rPr lang="ko-KR" altLang="en-US" sz="1230" dirty="0" smtClean="0">
                <a:latin typeface="PT Sans"/>
              </a:rPr>
              <a:t>출력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9518467" y="251848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18467" y="204440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8475932" y="4362666"/>
            <a:ext cx="102315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smtClean="0">
                <a:latin typeface="PT Sans"/>
              </a:rPr>
              <a:t>결과 설명</a:t>
            </a:r>
            <a:endParaRPr lang="en-US" altLang="ko-KR" sz="1230" dirty="0" smtClean="0">
              <a:latin typeface="PT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25" y="979617"/>
            <a:ext cx="4162425" cy="3143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150" y="979617"/>
            <a:ext cx="4772025" cy="3143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9584" y="2004196"/>
            <a:ext cx="3885909" cy="10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0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25. </a:t>
            </a:r>
            <a:r>
              <a:rPr lang="ko-KR" altLang="en-US" sz="3200" b="1" dirty="0" smtClean="0"/>
              <a:t>논리 연산자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1805271" y="4888920"/>
            <a:ext cx="3571069" cy="1642510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130" dirty="0" smtClean="0">
                <a:latin typeface="PT Sans"/>
              </a:rPr>
              <a:t>A &amp;&amp; B : A</a:t>
            </a:r>
            <a:r>
              <a:rPr lang="ko-KR" altLang="en-US" sz="1130" dirty="0" smtClean="0">
                <a:latin typeface="PT Sans"/>
              </a:rPr>
              <a:t>와 </a:t>
            </a:r>
            <a:r>
              <a:rPr lang="en-US" altLang="ko-KR" sz="1130" dirty="0" smtClean="0">
                <a:latin typeface="PT Sans"/>
              </a:rPr>
              <a:t>B</a:t>
            </a:r>
            <a:r>
              <a:rPr lang="ko-KR" altLang="en-US" sz="1130" dirty="0" smtClean="0">
                <a:latin typeface="PT Sans"/>
              </a:rPr>
              <a:t>가 </a:t>
            </a:r>
            <a:r>
              <a:rPr lang="ko-KR" altLang="en-US" sz="1130" dirty="0" err="1" smtClean="0">
                <a:latin typeface="PT Sans"/>
              </a:rPr>
              <a:t>둘다</a:t>
            </a:r>
            <a:r>
              <a:rPr lang="ko-KR" altLang="en-US" sz="1130" dirty="0" smtClean="0">
                <a:latin typeface="PT Sans"/>
              </a:rPr>
              <a:t> 참이면 참이다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endParaRPr lang="en-US" altLang="ko-KR" sz="1130" dirty="0">
              <a:latin typeface="PT Sans"/>
            </a:endParaRPr>
          </a:p>
          <a:p>
            <a:r>
              <a:rPr lang="en-US" altLang="ko-KR" sz="1130" dirty="0" smtClean="0">
                <a:latin typeface="PT Sans"/>
              </a:rPr>
              <a:t>A || B : A </a:t>
            </a:r>
            <a:r>
              <a:rPr lang="ko-KR" altLang="en-US" sz="1130" dirty="0" smtClean="0">
                <a:latin typeface="PT Sans"/>
              </a:rPr>
              <a:t>또는 </a:t>
            </a:r>
            <a:r>
              <a:rPr lang="en-US" altLang="ko-KR" sz="1130" dirty="0" smtClean="0">
                <a:latin typeface="PT Sans"/>
              </a:rPr>
              <a:t>B </a:t>
            </a:r>
            <a:r>
              <a:rPr lang="ko-KR" altLang="en-US" sz="1130" dirty="0" smtClean="0">
                <a:latin typeface="PT Sans"/>
              </a:rPr>
              <a:t>중에서 하나라도 참이면 참이다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endParaRPr lang="en-US" altLang="ko-KR" sz="1130" dirty="0">
              <a:latin typeface="PT Sans"/>
            </a:endParaRPr>
          </a:p>
          <a:p>
            <a:r>
              <a:rPr lang="en-US" altLang="ko-KR" sz="1130" dirty="0" smtClean="0">
                <a:latin typeface="PT Sans"/>
              </a:rPr>
              <a:t>!A : A</a:t>
            </a:r>
            <a:r>
              <a:rPr lang="ko-KR" altLang="en-US" sz="1130" dirty="0" smtClean="0">
                <a:latin typeface="PT Sans"/>
              </a:rPr>
              <a:t>의 논리 값의 </a:t>
            </a:r>
            <a:r>
              <a:rPr lang="ko-KR" altLang="en-US" sz="1130" dirty="0" err="1" smtClean="0">
                <a:latin typeface="PT Sans"/>
              </a:rPr>
              <a:t>반대값</a:t>
            </a:r>
            <a:endParaRPr lang="en-US" altLang="ko-KR" sz="1130" dirty="0">
              <a:latin typeface="PT Sans"/>
            </a:endParaRPr>
          </a:p>
          <a:p>
            <a:r>
              <a:rPr lang="en-US" altLang="ko-KR" sz="1130" dirty="0" smtClean="0">
                <a:latin typeface="PT Sans"/>
              </a:rPr>
              <a:t>Ex) !0 : 1</a:t>
            </a:r>
            <a:r>
              <a:rPr lang="ko-KR" altLang="en-US" sz="1130" dirty="0" smtClean="0">
                <a:latin typeface="PT Sans"/>
              </a:rPr>
              <a:t>이므로 </a:t>
            </a:r>
            <a:r>
              <a:rPr lang="en-US" altLang="ko-KR" sz="1130" dirty="0" smtClean="0">
                <a:latin typeface="PT Sans"/>
              </a:rPr>
              <a:t>true </a:t>
            </a:r>
            <a:r>
              <a:rPr lang="ko-KR" altLang="en-US" sz="1130" dirty="0" smtClean="0">
                <a:latin typeface="PT Sans"/>
              </a:rPr>
              <a:t>이다</a:t>
            </a:r>
            <a:r>
              <a:rPr lang="en-US" altLang="ko-KR" sz="1130" dirty="0" smtClean="0">
                <a:latin typeface="PT Sans"/>
              </a:rPr>
              <a:t>.</a:t>
            </a:r>
            <a:endParaRPr lang="en-US" altLang="ko-KR" sz="1130" dirty="0">
              <a:latin typeface="PT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2955243" y="4362666"/>
            <a:ext cx="109353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논리 연산자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34" name="Shape 2"/>
          <p:cNvSpPr/>
          <p:nvPr/>
        </p:nvSpPr>
        <p:spPr>
          <a:xfrm>
            <a:off x="7127735" y="4869803"/>
            <a:ext cx="4094830" cy="2565977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정수형 변수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x = 10;,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y = 20; </a:t>
            </a:r>
            <a:r>
              <a:rPr lang="ko-KR" altLang="en-US" sz="1230" dirty="0" smtClean="0">
                <a:latin typeface="PT Sans"/>
              </a:rPr>
              <a:t>초기화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en-US" altLang="ko-KR" sz="1230" dirty="0" err="1" smtClean="0">
                <a:latin typeface="PT Sans"/>
              </a:rPr>
              <a:t>bool</a:t>
            </a:r>
            <a:r>
              <a:rPr lang="ko-KR" altLang="en-US" sz="1230" dirty="0" smtClean="0">
                <a:latin typeface="PT Sans"/>
              </a:rPr>
              <a:t>형 변수 </a:t>
            </a:r>
            <a:r>
              <a:rPr lang="en-US" altLang="ko-KR" sz="1230" dirty="0" err="1" smtClean="0">
                <a:latin typeface="PT Sans"/>
              </a:rPr>
              <a:t>is_x</a:t>
            </a:r>
            <a:r>
              <a:rPr lang="en-US" altLang="ko-KR" sz="1230" dirty="0" smtClean="0">
                <a:latin typeface="PT Sans"/>
              </a:rPr>
              <a:t> = true;, </a:t>
            </a:r>
            <a:r>
              <a:rPr lang="en-US" altLang="ko-KR" sz="1230" dirty="0" err="1" smtClean="0">
                <a:latin typeface="PT Sans"/>
              </a:rPr>
              <a:t>is_y</a:t>
            </a:r>
            <a:r>
              <a:rPr lang="en-US" altLang="ko-KR" sz="1230" dirty="0" smtClean="0">
                <a:latin typeface="PT Sans"/>
              </a:rPr>
              <a:t> = false; </a:t>
            </a:r>
            <a:r>
              <a:rPr lang="ko-KR" altLang="en-US" sz="1230" dirty="0" smtClean="0">
                <a:latin typeface="PT Sans"/>
              </a:rPr>
              <a:t>초기화</a:t>
            </a:r>
            <a:endParaRPr lang="en-US" altLang="ko-KR" sz="1230" dirty="0" smtClean="0">
              <a:latin typeface="PT Sans"/>
            </a:endParaRPr>
          </a:p>
          <a:p>
            <a:endParaRPr lang="en-US" altLang="ko-KR" sz="123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en-US" altLang="ko-KR" sz="1230" dirty="0" err="1" smtClean="0">
                <a:latin typeface="PT Sans"/>
              </a:rPr>
              <a:t>is_x</a:t>
            </a:r>
            <a:r>
              <a:rPr lang="en-US" altLang="ko-KR" sz="1230" dirty="0" smtClean="0">
                <a:latin typeface="PT Sans"/>
              </a:rPr>
              <a:t> == true &amp;&amp; </a:t>
            </a:r>
            <a:r>
              <a:rPr lang="en-US" altLang="ko-KR" sz="1230" dirty="0" err="1" smtClean="0">
                <a:latin typeface="PT Sans"/>
              </a:rPr>
              <a:t>is_y</a:t>
            </a:r>
            <a:r>
              <a:rPr lang="en-US" altLang="ko-KR" sz="1230" dirty="0" smtClean="0">
                <a:latin typeface="PT Sans"/>
              </a:rPr>
              <a:t> == true </a:t>
            </a:r>
            <a:r>
              <a:rPr lang="ko-KR" altLang="en-US" sz="1230" dirty="0" smtClean="0">
                <a:latin typeface="PT Sans"/>
              </a:rPr>
              <a:t>하나만 만족하므로 </a:t>
            </a:r>
            <a:r>
              <a:rPr lang="en-US" altLang="ko-KR" sz="1230" dirty="0" smtClean="0">
                <a:latin typeface="PT Sans"/>
              </a:rPr>
              <a:t>else</a:t>
            </a:r>
            <a:r>
              <a:rPr lang="ko-KR" altLang="en-US" sz="1230" dirty="0" smtClean="0">
                <a:latin typeface="PT Sans"/>
              </a:rPr>
              <a:t>의 문장을 실행한다</a:t>
            </a:r>
            <a:r>
              <a:rPr lang="en-US" altLang="ko-KR" sz="1230" dirty="0" smtClean="0">
                <a:latin typeface="PT Sans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30" dirty="0" smtClean="0">
              <a:latin typeface="PT Sans"/>
            </a:endParaRPr>
          </a:p>
          <a:p>
            <a:pPr marL="342900" indent="-342900">
              <a:buAutoNum type="arabicPeriod"/>
            </a:pPr>
            <a:r>
              <a:rPr lang="en-US" altLang="ko-KR" sz="1230" dirty="0" smtClean="0">
                <a:latin typeface="PT Sans"/>
              </a:rPr>
              <a:t>x == 10 || </a:t>
            </a:r>
            <a:r>
              <a:rPr lang="en-US" altLang="ko-KR" sz="1230" dirty="0" err="1" smtClean="0">
                <a:latin typeface="PT Sans"/>
              </a:rPr>
              <a:t>is_x</a:t>
            </a:r>
            <a:r>
              <a:rPr lang="en-US" altLang="ko-KR" sz="1230" dirty="0" smtClean="0">
                <a:latin typeface="PT Sans"/>
              </a:rPr>
              <a:t> == false </a:t>
            </a:r>
            <a:r>
              <a:rPr lang="ko-KR" altLang="en-US" sz="1230" dirty="0" smtClean="0">
                <a:latin typeface="PT Sans"/>
              </a:rPr>
              <a:t>는 하나 이상 만족 하므로 문장을 실행한다</a:t>
            </a:r>
            <a:r>
              <a:rPr lang="en-US" altLang="ko-KR" sz="1230" dirty="0" smtClean="0">
                <a:latin typeface="PT Sans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30" dirty="0">
              <a:latin typeface="PT Sans"/>
            </a:endParaRPr>
          </a:p>
          <a:p>
            <a:pPr marL="342900" indent="-342900">
              <a:buAutoNum type="arabicPeriod"/>
            </a:pPr>
            <a:r>
              <a:rPr lang="en-US" altLang="ko-KR" sz="1230" dirty="0" smtClean="0">
                <a:latin typeface="PT Sans"/>
              </a:rPr>
              <a:t>!</a:t>
            </a:r>
            <a:r>
              <a:rPr lang="en-US" altLang="ko-KR" sz="1230" dirty="0" err="1" smtClean="0">
                <a:latin typeface="PT Sans"/>
              </a:rPr>
              <a:t>is_y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는 </a:t>
            </a:r>
            <a:r>
              <a:rPr lang="en-US" altLang="ko-KR" sz="1230" dirty="0" smtClean="0">
                <a:latin typeface="PT Sans"/>
              </a:rPr>
              <a:t>y</a:t>
            </a:r>
            <a:r>
              <a:rPr lang="ko-KR" altLang="en-US" sz="1230" dirty="0" smtClean="0">
                <a:latin typeface="PT Sans"/>
              </a:rPr>
              <a:t>가 </a:t>
            </a:r>
            <a:r>
              <a:rPr lang="en-US" altLang="ko-KR" sz="1230" dirty="0" smtClean="0">
                <a:latin typeface="PT Sans"/>
              </a:rPr>
              <a:t>false</a:t>
            </a:r>
            <a:r>
              <a:rPr lang="ko-KR" altLang="en-US" sz="1230" dirty="0" smtClean="0">
                <a:latin typeface="PT Sans"/>
              </a:rPr>
              <a:t>인데 </a:t>
            </a:r>
            <a:r>
              <a:rPr lang="en-US" altLang="ko-KR" sz="1230" dirty="0" smtClean="0">
                <a:latin typeface="PT Sans"/>
              </a:rPr>
              <a:t>not</a:t>
            </a:r>
            <a:r>
              <a:rPr lang="ko-KR" altLang="en-US" sz="1230" dirty="0" smtClean="0">
                <a:latin typeface="PT Sans"/>
              </a:rPr>
              <a:t>을 </a:t>
            </a:r>
            <a:r>
              <a:rPr lang="ko-KR" altLang="en-US" sz="1230" dirty="0" err="1" smtClean="0">
                <a:latin typeface="PT Sans"/>
              </a:rPr>
              <a:t>한것이므로</a:t>
            </a:r>
            <a:r>
              <a:rPr lang="ko-KR" altLang="en-US" sz="1230" dirty="0" smtClean="0">
                <a:latin typeface="PT Sans"/>
              </a:rPr>
              <a:t> </a:t>
            </a:r>
            <a:r>
              <a:rPr lang="en-US" altLang="ko-KR" sz="1230" dirty="0" smtClean="0">
                <a:latin typeface="PT Sans"/>
              </a:rPr>
              <a:t>true </a:t>
            </a:r>
            <a:r>
              <a:rPr lang="ko-KR" altLang="en-US" sz="1230" dirty="0" smtClean="0">
                <a:latin typeface="PT Sans"/>
              </a:rPr>
              <a:t>이며 문장을 실행한다</a:t>
            </a:r>
            <a:r>
              <a:rPr lang="en-US" altLang="ko-KR" sz="1230" dirty="0" smtClean="0">
                <a:latin typeface="PT Sans"/>
              </a:rPr>
              <a:t>.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10515199" y="251848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15199" y="204440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8475932" y="4362666"/>
            <a:ext cx="102315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smtClean="0">
                <a:latin typeface="PT Sans"/>
              </a:rPr>
              <a:t>결과 설명</a:t>
            </a:r>
            <a:endParaRPr lang="en-US" altLang="ko-KR" sz="1230" dirty="0" smtClean="0">
              <a:latin typeface="PT San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32" y="1042867"/>
            <a:ext cx="4419600" cy="31233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820" y="1042006"/>
            <a:ext cx="5524500" cy="312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4444" y="2296710"/>
            <a:ext cx="2821019" cy="8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5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73179"/>
            <a:ext cx="91967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01. C++ 프로그래밍 기초 개념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1811893"/>
            <a:ext cx="9933503" cy="26124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674275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 iostream 헤더 파일: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C++의 핵심 입출력 헤더 파일. </a:t>
            </a:r>
            <a:r>
              <a:rPr lang="en-US" sz="135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&lt;iostream&gt;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으로 사용할 수 있으며, </a:t>
            </a:r>
            <a:r>
              <a:rPr lang="en-US" sz="135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과 </a:t>
            </a:r>
            <a:r>
              <a:rPr lang="en-US" sz="135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endl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을 제공한다.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348389" y="5183481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2. 네임스페이스: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동일한 이름의 함수나 변수를 구분하기 위해 사용. </a:t>
            </a:r>
            <a:r>
              <a:rPr lang="en-US" sz="135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namespace std;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로 std 네임스페이스의 요소를 사용할 수 있다.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348389" y="590410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 cout과 endl: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35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cout</a:t>
            </a:r>
            <a:r>
              <a:rPr lang="ko-KR" altLang="en-US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은 </a:t>
            </a:r>
            <a:r>
              <a:rPr lang="en-US" altLang="ko-KR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console output </a:t>
            </a:r>
            <a:r>
              <a:rPr lang="ko-KR" altLang="en-US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 약자로 콘솔에 출력한다는 의미이며</a:t>
            </a:r>
            <a:r>
              <a:rPr lang="en-US" altLang="ko-KR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altLang="ko-KR" sz="135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endl</a:t>
            </a:r>
            <a:r>
              <a:rPr lang="en-US" altLang="ko-KR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ko-KR" altLang="en-US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은 </a:t>
            </a:r>
            <a:r>
              <a:rPr lang="en-US" altLang="ko-KR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End Line</a:t>
            </a:r>
            <a:r>
              <a:rPr lang="ko-KR" altLang="en-US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 약자로</a:t>
            </a:r>
            <a:endParaRPr lang="en-US" altLang="ko-KR" sz="1350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말 그대로 </a:t>
            </a:r>
            <a:r>
              <a:rPr lang="en-US" altLang="ko-KR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Enter</a:t>
            </a:r>
            <a:r>
              <a:rPr lang="ko-KR" altLang="en-US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을 의미한다</a:t>
            </a:r>
            <a:r>
              <a:rPr lang="en-US" altLang="ko-KR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r>
              <a:rPr lang="en-US" altLang="ko-KR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</a:t>
            </a:r>
            <a:r>
              <a:rPr lang="ko-KR" altLang="en-US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그러므로 </a:t>
            </a:r>
            <a:r>
              <a:rPr lang="en-US" sz="1350" dirty="0" err="1" smtClean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350" dirty="0" smtClean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35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&lt;&lt; "Hello, C++!";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로 콘솔에 출력하고, </a:t>
            </a:r>
            <a:r>
              <a:rPr lang="en-US" sz="1350" dirty="0" err="1" smtClean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endl</a:t>
            </a:r>
            <a:r>
              <a:rPr lang="en-US" sz="1350" dirty="0" smtClean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로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35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줄바꿈을</a:t>
            </a:r>
            <a:r>
              <a:rPr lang="en-US" sz="13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할 수 있다.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348388" y="706685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4. 프로그램 종료: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35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0;</a:t>
            </a: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으로 프로그램이 정상적으로 종료됨을 알린다.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26. </a:t>
            </a:r>
            <a:r>
              <a:rPr lang="ko-KR" altLang="en-US" sz="3200" b="1" dirty="0" smtClean="0"/>
              <a:t>조건부 </a:t>
            </a:r>
            <a:r>
              <a:rPr lang="ko-KR" altLang="en-US" sz="3200" b="1" dirty="0" err="1" smtClean="0"/>
              <a:t>삼항</a:t>
            </a:r>
            <a:r>
              <a:rPr lang="ko-KR" altLang="en-US" sz="3200" b="1" dirty="0" smtClean="0"/>
              <a:t> </a:t>
            </a:r>
            <a:r>
              <a:rPr lang="ko-KR" altLang="en-US" sz="3200" b="1" dirty="0" smtClean="0"/>
              <a:t>연산자 </a:t>
            </a:r>
            <a:r>
              <a:rPr lang="en-US" altLang="ko-KR" sz="3200" b="1" dirty="0" smtClean="0"/>
              <a:t>(? :)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1805271" y="4888920"/>
            <a:ext cx="3571069" cy="128573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ko-KR" altLang="en-US" sz="1130" dirty="0" smtClean="0">
                <a:latin typeface="PT Sans"/>
              </a:rPr>
              <a:t>예를 들어 </a:t>
            </a:r>
            <a:r>
              <a:rPr lang="en-US" altLang="ko-KR" sz="1130" dirty="0" smtClean="0">
                <a:latin typeface="PT Sans"/>
              </a:rPr>
              <a:t>z = a &gt; b ? c : d </a:t>
            </a:r>
            <a:r>
              <a:rPr lang="ko-KR" altLang="en-US" sz="1130" dirty="0" smtClean="0">
                <a:latin typeface="PT Sans"/>
              </a:rPr>
              <a:t>일 경우</a:t>
            </a:r>
            <a:r>
              <a:rPr lang="en-US" altLang="ko-KR" sz="1130" dirty="0" smtClean="0">
                <a:latin typeface="PT Sans"/>
              </a:rPr>
              <a:t>, a &gt; b </a:t>
            </a:r>
            <a:r>
              <a:rPr lang="ko-KR" altLang="en-US" sz="1130" dirty="0" smtClean="0">
                <a:latin typeface="PT Sans"/>
              </a:rPr>
              <a:t>는 </a:t>
            </a:r>
            <a:r>
              <a:rPr lang="en-US" altLang="ko-KR" sz="1130" dirty="0" smtClean="0">
                <a:latin typeface="PT Sans"/>
              </a:rPr>
              <a:t>1</a:t>
            </a:r>
            <a:r>
              <a:rPr lang="ko-KR" altLang="en-US" sz="1130" dirty="0" smtClean="0">
                <a:latin typeface="PT Sans"/>
              </a:rPr>
              <a:t>항</a:t>
            </a:r>
            <a:r>
              <a:rPr lang="en-US" altLang="ko-KR" sz="1130" dirty="0" smtClean="0">
                <a:latin typeface="PT Sans"/>
              </a:rPr>
              <a:t>, a &gt; b</a:t>
            </a:r>
            <a:r>
              <a:rPr lang="ko-KR" altLang="en-US" sz="1130" dirty="0" smtClean="0">
                <a:latin typeface="PT Sans"/>
              </a:rPr>
              <a:t>의 결과값이 </a:t>
            </a:r>
            <a:r>
              <a:rPr lang="en-US" altLang="ko-KR" sz="1130" dirty="0" smtClean="0">
                <a:latin typeface="PT Sans"/>
              </a:rPr>
              <a:t>true </a:t>
            </a:r>
            <a:r>
              <a:rPr lang="ko-KR" altLang="en-US" sz="1130" dirty="0" smtClean="0">
                <a:latin typeface="PT Sans"/>
              </a:rPr>
              <a:t>이면 </a:t>
            </a:r>
            <a:r>
              <a:rPr lang="en-US" altLang="ko-KR" sz="1130" dirty="0" smtClean="0">
                <a:latin typeface="PT Sans"/>
              </a:rPr>
              <a:t>2</a:t>
            </a:r>
            <a:r>
              <a:rPr lang="ko-KR" altLang="en-US" sz="1130" dirty="0" smtClean="0">
                <a:latin typeface="PT Sans"/>
              </a:rPr>
              <a:t>항인 </a:t>
            </a:r>
            <a:r>
              <a:rPr lang="en-US" altLang="ko-KR" sz="1130" dirty="0" smtClean="0">
                <a:latin typeface="PT Sans"/>
              </a:rPr>
              <a:t>c </a:t>
            </a:r>
            <a:r>
              <a:rPr lang="ko-KR" altLang="en-US" sz="1130" dirty="0" smtClean="0">
                <a:latin typeface="PT Sans"/>
              </a:rPr>
              <a:t>를 </a:t>
            </a:r>
            <a:r>
              <a:rPr lang="en-US" altLang="ko-KR" sz="1130" dirty="0" smtClean="0">
                <a:latin typeface="PT Sans"/>
              </a:rPr>
              <a:t>z</a:t>
            </a:r>
            <a:r>
              <a:rPr lang="ko-KR" altLang="en-US" sz="1130" dirty="0" smtClean="0">
                <a:latin typeface="PT Sans"/>
              </a:rPr>
              <a:t>에 대입한다</a:t>
            </a:r>
            <a:r>
              <a:rPr lang="en-US" altLang="ko-KR" sz="1130" dirty="0" smtClean="0">
                <a:latin typeface="PT Sans"/>
              </a:rPr>
              <a:t>.. (z = c)</a:t>
            </a:r>
          </a:p>
          <a:p>
            <a:r>
              <a:rPr lang="en-US" altLang="ko-KR" sz="1130" dirty="0" smtClean="0">
                <a:latin typeface="PT Sans"/>
              </a:rPr>
              <a:t>a &gt; b</a:t>
            </a:r>
            <a:r>
              <a:rPr lang="ko-KR" altLang="en-US" sz="1130" dirty="0" smtClean="0">
                <a:latin typeface="PT Sans"/>
              </a:rPr>
              <a:t>가 결과값이 </a:t>
            </a:r>
            <a:r>
              <a:rPr lang="en-US" altLang="ko-KR" sz="1130" dirty="0" smtClean="0">
                <a:latin typeface="PT Sans"/>
              </a:rPr>
              <a:t>false </a:t>
            </a:r>
            <a:r>
              <a:rPr lang="ko-KR" altLang="en-US" sz="1130" dirty="0" smtClean="0">
                <a:latin typeface="PT Sans"/>
              </a:rPr>
              <a:t>이면</a:t>
            </a:r>
            <a:r>
              <a:rPr lang="en-US" altLang="ko-KR" sz="1130" dirty="0" smtClean="0">
                <a:latin typeface="PT Sans"/>
              </a:rPr>
              <a:t>, 3</a:t>
            </a:r>
            <a:r>
              <a:rPr lang="ko-KR" altLang="en-US" sz="1130" dirty="0" smtClean="0">
                <a:latin typeface="PT Sans"/>
              </a:rPr>
              <a:t>항인 </a:t>
            </a:r>
            <a:r>
              <a:rPr lang="en-US" altLang="ko-KR" sz="1130" dirty="0" smtClean="0">
                <a:latin typeface="PT Sans"/>
              </a:rPr>
              <a:t>d</a:t>
            </a:r>
            <a:r>
              <a:rPr lang="ko-KR" altLang="en-US" sz="1130" dirty="0" smtClean="0">
                <a:latin typeface="PT Sans"/>
              </a:rPr>
              <a:t>를 </a:t>
            </a:r>
            <a:r>
              <a:rPr lang="en-US" altLang="ko-KR" sz="1130" dirty="0" smtClean="0">
                <a:latin typeface="PT Sans"/>
              </a:rPr>
              <a:t>z </a:t>
            </a:r>
            <a:r>
              <a:rPr lang="ko-KR" altLang="en-US" sz="1130" dirty="0" smtClean="0">
                <a:latin typeface="PT Sans"/>
              </a:rPr>
              <a:t>에 대입한다</a:t>
            </a:r>
            <a:r>
              <a:rPr lang="en-US" altLang="ko-KR" sz="1130" dirty="0" smtClean="0">
                <a:latin typeface="PT Sans"/>
              </a:rPr>
              <a:t>. (z = d)</a:t>
            </a:r>
            <a:endParaRPr lang="en-US" altLang="ko-KR" sz="1130" dirty="0">
              <a:latin typeface="PT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2955243" y="4362666"/>
            <a:ext cx="109353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err="1" smtClean="0">
                <a:latin typeface="PT Sans"/>
              </a:rPr>
              <a:t>삼항</a:t>
            </a:r>
            <a:r>
              <a:rPr lang="ko-KR" altLang="en-US" sz="1230" dirty="0" smtClean="0">
                <a:latin typeface="PT Sans"/>
              </a:rPr>
              <a:t> 연산자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34" name="Shape 2"/>
          <p:cNvSpPr/>
          <p:nvPr/>
        </p:nvSpPr>
        <p:spPr>
          <a:xfrm>
            <a:off x="5599514" y="4794369"/>
            <a:ext cx="4094830" cy="2760577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4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r>
              <a:rPr lang="en-US" altLang="ko-KR" sz="1350" b="1" dirty="0" smtClean="0">
                <a:latin typeface="PT Sans"/>
              </a:rPr>
              <a:t>.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x = 1,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y = 2,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z = 0; </a:t>
            </a:r>
            <a:r>
              <a:rPr lang="ko-KR" altLang="en-US" sz="1230" dirty="0" smtClean="0">
                <a:latin typeface="PT Sans"/>
              </a:rPr>
              <a:t>으로 초기화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z = x &gt; y ? </a:t>
            </a:r>
            <a:r>
              <a:rPr lang="en-US" altLang="ko-KR" sz="1230" dirty="0">
                <a:latin typeface="PT Sans"/>
              </a:rPr>
              <a:t>x</a:t>
            </a:r>
            <a:r>
              <a:rPr lang="en-US" altLang="ko-KR" sz="1230" dirty="0" smtClean="0">
                <a:latin typeface="PT Sans"/>
              </a:rPr>
              <a:t> : y </a:t>
            </a:r>
            <a:r>
              <a:rPr lang="ko-KR" altLang="en-US" sz="1230" dirty="0" smtClean="0">
                <a:latin typeface="PT Sans"/>
              </a:rPr>
              <a:t>에서 </a:t>
            </a:r>
            <a:r>
              <a:rPr lang="en-US" altLang="ko-KR" sz="1230" dirty="0" smtClean="0">
                <a:latin typeface="PT Sans"/>
              </a:rPr>
              <a:t>x &gt; y </a:t>
            </a:r>
            <a:r>
              <a:rPr lang="ko-KR" altLang="en-US" sz="1230" dirty="0" smtClean="0">
                <a:latin typeface="PT Sans"/>
              </a:rPr>
              <a:t>는 </a:t>
            </a:r>
            <a:r>
              <a:rPr lang="en-US" altLang="ko-KR" sz="1230" dirty="0" smtClean="0">
                <a:latin typeface="PT Sans"/>
              </a:rPr>
              <a:t>false </a:t>
            </a:r>
            <a:r>
              <a:rPr lang="ko-KR" altLang="en-US" sz="1230" dirty="0" smtClean="0">
                <a:latin typeface="PT Sans"/>
              </a:rPr>
              <a:t>이므로 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z = y </a:t>
            </a:r>
            <a:r>
              <a:rPr lang="ko-KR" altLang="en-US" sz="1230" dirty="0" smtClean="0">
                <a:latin typeface="PT Sans"/>
              </a:rPr>
              <a:t>즉</a:t>
            </a:r>
            <a:r>
              <a:rPr lang="en-US" altLang="ko-KR" sz="1230" dirty="0" smtClean="0">
                <a:latin typeface="PT Sans"/>
              </a:rPr>
              <a:t>, z = 2 </a:t>
            </a:r>
            <a:r>
              <a:rPr lang="ko-KR" altLang="en-US" sz="1230" dirty="0" smtClean="0">
                <a:latin typeface="PT Sans"/>
              </a:rPr>
              <a:t>를 대입</a:t>
            </a:r>
            <a:endParaRPr lang="en-US" altLang="ko-KR" sz="1230" dirty="0">
              <a:latin typeface="PT Sans"/>
            </a:endParaRPr>
          </a:p>
          <a:p>
            <a:endParaRPr lang="en-US" altLang="ko-KR" sz="1230" dirty="0">
              <a:latin typeface="PT Sans"/>
            </a:endParaRPr>
          </a:p>
          <a:p>
            <a:endParaRPr lang="en-US" altLang="ko-KR" sz="1400" b="1" dirty="0" smtClean="0">
              <a:solidFill>
                <a:srgbClr val="2D4DF2"/>
              </a:solidFill>
              <a:latin typeface="Nunito" pitchFamily="34" charset="0"/>
              <a:ea typeface="Nunito" pitchFamily="34" charset="-122"/>
            </a:endParaRPr>
          </a:p>
          <a:p>
            <a:r>
              <a:rPr lang="en-US" altLang="ko-KR" sz="1400" b="1" dirty="0" smtClean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2</a:t>
            </a:r>
            <a:r>
              <a:rPr lang="en-US" altLang="ko-KR" sz="1350" b="1" dirty="0" smtClean="0">
                <a:latin typeface="PT Sans"/>
              </a:rPr>
              <a:t>.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a = 220,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b = 3,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c = 0,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d = 126,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k = 0;</a:t>
            </a:r>
            <a:r>
              <a:rPr lang="ko-KR" altLang="en-US" sz="1230" dirty="0" smtClean="0">
                <a:latin typeface="PT Sans"/>
              </a:rPr>
              <a:t>으로 초기화 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 k = d &gt; a ? a : b &lt; d ? </a:t>
            </a:r>
            <a:r>
              <a:rPr lang="en-US" altLang="ko-KR" sz="1230" dirty="0">
                <a:latin typeface="PT Sans"/>
              </a:rPr>
              <a:t>c</a:t>
            </a:r>
            <a:r>
              <a:rPr lang="en-US" altLang="ko-KR" sz="1230" dirty="0" smtClean="0">
                <a:latin typeface="PT Sans"/>
              </a:rPr>
              <a:t> : d; </a:t>
            </a:r>
            <a:r>
              <a:rPr lang="ko-KR" altLang="en-US" sz="1230" dirty="0" smtClean="0">
                <a:latin typeface="PT Sans"/>
              </a:rPr>
              <a:t>에서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d &gt; a, </a:t>
            </a:r>
            <a:r>
              <a:rPr lang="ko-KR" altLang="en-US" sz="1230" dirty="0" smtClean="0">
                <a:latin typeface="PT Sans"/>
              </a:rPr>
              <a:t>를 만족하지 않으므로</a:t>
            </a:r>
            <a:endParaRPr lang="en-US" altLang="ko-KR" sz="1230" dirty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k = b &lt; d ? c : d </a:t>
            </a:r>
            <a:r>
              <a:rPr lang="ko-KR" altLang="en-US" sz="1230" dirty="0" smtClean="0">
                <a:latin typeface="PT Sans"/>
              </a:rPr>
              <a:t>여기서는 </a:t>
            </a:r>
            <a:r>
              <a:rPr lang="en-US" altLang="ko-KR" sz="1230" dirty="0" smtClean="0">
                <a:latin typeface="PT Sans"/>
              </a:rPr>
              <a:t>b &lt; d , 3 &lt; 126 </a:t>
            </a:r>
            <a:r>
              <a:rPr lang="ko-KR" altLang="en-US" sz="1230" dirty="0" smtClean="0">
                <a:latin typeface="PT Sans"/>
              </a:rPr>
              <a:t>이 </a:t>
            </a:r>
            <a:r>
              <a:rPr lang="en-US" altLang="ko-KR" sz="1230" dirty="0" smtClean="0">
                <a:latin typeface="PT Sans"/>
              </a:rPr>
              <a:t>true </a:t>
            </a:r>
            <a:r>
              <a:rPr lang="ko-KR" altLang="en-US" sz="1230" dirty="0" smtClean="0">
                <a:latin typeface="PT Sans"/>
              </a:rPr>
              <a:t>이므로 </a:t>
            </a:r>
            <a:r>
              <a:rPr lang="en-US" altLang="ko-KR" sz="1230" dirty="0" smtClean="0">
                <a:latin typeface="PT Sans"/>
              </a:rPr>
              <a:t>k = c, </a:t>
            </a:r>
            <a:r>
              <a:rPr lang="ko-KR" altLang="en-US" sz="1230" dirty="0" smtClean="0">
                <a:latin typeface="PT Sans"/>
              </a:rPr>
              <a:t>즉 </a:t>
            </a:r>
            <a:r>
              <a:rPr lang="en-US" altLang="ko-KR" sz="1230" dirty="0" smtClean="0">
                <a:latin typeface="PT Sans"/>
              </a:rPr>
              <a:t>k = 0 </a:t>
            </a:r>
            <a:r>
              <a:rPr lang="ko-KR" altLang="en-US" sz="1230" dirty="0" smtClean="0">
                <a:latin typeface="PT Sans"/>
              </a:rPr>
              <a:t>으로 대입하게 된다</a:t>
            </a:r>
            <a:r>
              <a:rPr lang="en-US" altLang="ko-KR" sz="1230" dirty="0" smtClean="0">
                <a:latin typeface="PT Sans"/>
              </a:rPr>
              <a:t>.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9247116" y="26232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247116" y="214915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6958887" y="4794369"/>
            <a:ext cx="1150988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ko-KR" altLang="en-US" sz="1230" dirty="0" smtClean="0">
                <a:latin typeface="PT Sans"/>
              </a:rPr>
              <a:t>결과 설명 </a:t>
            </a:r>
            <a:r>
              <a:rPr lang="en-US" altLang="ko-KR" sz="12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altLang="ko-KR" sz="1230" b="1" dirty="0" smtClean="0">
              <a:latin typeface="PT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537" y="1483396"/>
            <a:ext cx="4029075" cy="2362200"/>
          </a:xfrm>
          <a:prstGeom prst="rect">
            <a:avLst/>
          </a:prstGeom>
        </p:spPr>
      </p:pic>
      <p:sp>
        <p:nvSpPr>
          <p:cNvPr id="20" name="Shape 2"/>
          <p:cNvSpPr/>
          <p:nvPr/>
        </p:nvSpPr>
        <p:spPr>
          <a:xfrm>
            <a:off x="9881157" y="4794369"/>
            <a:ext cx="4094830" cy="2009023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altLang="ko-KR" sz="1400" b="1" dirty="0" smtClean="0">
              <a:solidFill>
                <a:srgbClr val="2D4DF2"/>
              </a:solidFill>
              <a:latin typeface="Nunito" pitchFamily="34" charset="0"/>
              <a:ea typeface="Nunito" pitchFamily="34" charset="-122"/>
            </a:endParaRPr>
          </a:p>
          <a:p>
            <a:r>
              <a:rPr lang="en-US" altLang="ko-KR" sz="1400" b="1" dirty="0" smtClean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3</a:t>
            </a:r>
            <a:r>
              <a:rPr lang="en-US" altLang="ko-KR" sz="1350" b="1" dirty="0" smtClean="0">
                <a:latin typeface="PT Sans"/>
              </a:rPr>
              <a:t>.</a:t>
            </a:r>
            <a:r>
              <a:rPr lang="en-US" altLang="ko-KR" sz="1230" dirty="0" smtClean="0">
                <a:latin typeface="PT Sans"/>
              </a:rPr>
              <a:t> k = a &lt; b ? c &lt; d &lt; c ? b : c ? </a:t>
            </a:r>
            <a:r>
              <a:rPr lang="en-US" altLang="ko-KR" sz="1230" dirty="0">
                <a:latin typeface="PT Sans"/>
              </a:rPr>
              <a:t>a</a:t>
            </a:r>
            <a:r>
              <a:rPr lang="en-US" altLang="ko-KR" sz="1230" dirty="0" smtClean="0">
                <a:latin typeface="PT Sans"/>
              </a:rPr>
              <a:t> : c</a:t>
            </a:r>
            <a:r>
              <a:rPr lang="ko-KR" altLang="en-US" sz="1230" dirty="0" smtClean="0">
                <a:latin typeface="PT Sans"/>
              </a:rPr>
              <a:t>에서는 처음에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1. a &lt; b </a:t>
            </a:r>
            <a:r>
              <a:rPr lang="ko-KR" altLang="en-US" sz="1230" dirty="0" smtClean="0">
                <a:latin typeface="PT Sans"/>
              </a:rPr>
              <a:t>즉 </a:t>
            </a:r>
            <a:r>
              <a:rPr lang="en-US" altLang="ko-KR" sz="1230" dirty="0" smtClean="0">
                <a:latin typeface="PT Sans"/>
              </a:rPr>
              <a:t>220 &lt; 3 </a:t>
            </a:r>
            <a:r>
              <a:rPr lang="ko-KR" altLang="en-US" sz="1230" dirty="0" smtClean="0">
                <a:latin typeface="PT Sans"/>
              </a:rPr>
              <a:t>이 거짓이므로 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>
                <a:latin typeface="PT Sans"/>
              </a:rPr>
              <a:t>k</a:t>
            </a:r>
            <a:r>
              <a:rPr lang="en-US" altLang="ko-KR" sz="1230" dirty="0" smtClean="0">
                <a:latin typeface="PT Sans"/>
              </a:rPr>
              <a:t> = d &lt; c ? b : c ? a : c </a:t>
            </a:r>
            <a:r>
              <a:rPr lang="ko-KR" altLang="en-US" sz="1230" dirty="0" smtClean="0">
                <a:latin typeface="PT Sans"/>
              </a:rPr>
              <a:t>가 되고</a:t>
            </a:r>
            <a:r>
              <a:rPr lang="en-US" altLang="ko-KR" sz="1230" dirty="0" smtClean="0">
                <a:latin typeface="PT Sans"/>
              </a:rPr>
              <a:t>,</a:t>
            </a:r>
          </a:p>
          <a:p>
            <a:r>
              <a:rPr lang="en-US" altLang="ko-KR" sz="1230" dirty="0" smtClean="0">
                <a:latin typeface="PT Sans"/>
              </a:rPr>
              <a:t>d &lt; c </a:t>
            </a:r>
            <a:r>
              <a:rPr lang="ko-KR" altLang="en-US" sz="1230" dirty="0" smtClean="0">
                <a:latin typeface="PT Sans"/>
              </a:rPr>
              <a:t>에서 </a:t>
            </a:r>
            <a:r>
              <a:rPr lang="en-US" altLang="ko-KR" sz="1230" dirty="0" smtClean="0">
                <a:latin typeface="PT Sans"/>
              </a:rPr>
              <a:t>126 &lt; 0 </a:t>
            </a:r>
            <a:r>
              <a:rPr lang="ko-KR" altLang="en-US" sz="1230" dirty="0" smtClean="0">
                <a:latin typeface="PT Sans"/>
              </a:rPr>
              <a:t>이기 때문에 </a:t>
            </a:r>
            <a:r>
              <a:rPr lang="en-US" altLang="ko-KR" sz="1230" dirty="0" smtClean="0">
                <a:latin typeface="PT Sans"/>
              </a:rPr>
              <a:t>false </a:t>
            </a:r>
            <a:r>
              <a:rPr lang="ko-KR" altLang="en-US" sz="1230" dirty="0" smtClean="0">
                <a:latin typeface="PT Sans"/>
              </a:rPr>
              <a:t>이므로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k = c ? </a:t>
            </a:r>
            <a:r>
              <a:rPr lang="en-US" altLang="ko-KR" sz="1230" dirty="0">
                <a:latin typeface="PT Sans"/>
              </a:rPr>
              <a:t>a</a:t>
            </a:r>
            <a:r>
              <a:rPr lang="en-US" altLang="ko-KR" sz="1230" dirty="0" smtClean="0">
                <a:latin typeface="PT Sans"/>
              </a:rPr>
              <a:t> : c </a:t>
            </a:r>
            <a:r>
              <a:rPr lang="ko-KR" altLang="en-US" sz="1230" dirty="0" smtClean="0">
                <a:latin typeface="PT Sans"/>
              </a:rPr>
              <a:t>가 된다 여기서 </a:t>
            </a:r>
            <a:r>
              <a:rPr lang="en-US" altLang="ko-KR" sz="1230" dirty="0" smtClean="0">
                <a:latin typeface="PT Sans"/>
              </a:rPr>
              <a:t>c</a:t>
            </a:r>
            <a:r>
              <a:rPr lang="ko-KR" altLang="en-US" sz="1230" dirty="0" smtClean="0">
                <a:latin typeface="PT Sans"/>
              </a:rPr>
              <a:t>는 </a:t>
            </a:r>
            <a:r>
              <a:rPr lang="en-US" altLang="ko-KR" sz="1230" dirty="0" smtClean="0">
                <a:latin typeface="PT Sans"/>
              </a:rPr>
              <a:t>0</a:t>
            </a:r>
            <a:r>
              <a:rPr lang="ko-KR" altLang="en-US" sz="1230" dirty="0" smtClean="0">
                <a:latin typeface="PT Sans"/>
              </a:rPr>
              <a:t>이므로 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0</a:t>
            </a:r>
            <a:r>
              <a:rPr lang="ko-KR" altLang="en-US" sz="1230" dirty="0" smtClean="0">
                <a:latin typeface="PT Sans"/>
              </a:rPr>
              <a:t>은 거짓이기 때문에 </a:t>
            </a:r>
            <a:r>
              <a:rPr lang="en-US" altLang="ko-KR" sz="1230" dirty="0" smtClean="0">
                <a:latin typeface="PT Sans"/>
              </a:rPr>
              <a:t>k = c </a:t>
            </a:r>
            <a:r>
              <a:rPr lang="ko-KR" altLang="en-US" sz="1230" dirty="0" smtClean="0">
                <a:latin typeface="PT Sans"/>
              </a:rPr>
              <a:t>즉 </a:t>
            </a:r>
            <a:r>
              <a:rPr lang="en-US" altLang="ko-KR" sz="1230" dirty="0" smtClean="0">
                <a:latin typeface="PT Sans"/>
              </a:rPr>
              <a:t>k = 0 </a:t>
            </a:r>
            <a:r>
              <a:rPr lang="ko-KR" altLang="en-US" sz="1230" dirty="0" smtClean="0">
                <a:latin typeface="PT Sans"/>
              </a:rPr>
              <a:t>이 된다</a:t>
            </a:r>
            <a:r>
              <a:rPr lang="en-US" altLang="ko-KR" sz="1230" dirty="0" smtClean="0">
                <a:latin typeface="PT Sans"/>
              </a:rPr>
              <a:t>.</a:t>
            </a:r>
            <a:endParaRPr lang="en-US" altLang="ko-KR" sz="1230" dirty="0">
              <a:latin typeface="PT Sans"/>
            </a:endParaRPr>
          </a:p>
        </p:txBody>
      </p:sp>
      <p:sp>
        <p:nvSpPr>
          <p:cNvPr id="21" name="Shape 2"/>
          <p:cNvSpPr/>
          <p:nvPr/>
        </p:nvSpPr>
        <p:spPr>
          <a:xfrm>
            <a:off x="11309167" y="4794369"/>
            <a:ext cx="1150988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ko-KR" altLang="en-US" sz="1230" dirty="0" smtClean="0">
                <a:latin typeface="PT Sans"/>
              </a:rPr>
              <a:t>결과 설명 </a:t>
            </a:r>
            <a:r>
              <a:rPr lang="en-US" altLang="ko-KR" sz="12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3</a:t>
            </a:r>
            <a:endParaRPr lang="en-US" altLang="ko-KR" sz="1230" b="1" dirty="0" smtClean="0">
              <a:latin typeface="PT San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12" y="1483396"/>
            <a:ext cx="3638550" cy="2362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710" y="2149150"/>
            <a:ext cx="3555288" cy="1062500"/>
          </a:xfrm>
          <a:prstGeom prst="rect">
            <a:avLst/>
          </a:prstGeom>
        </p:spPr>
      </p:pic>
      <p:sp>
        <p:nvSpPr>
          <p:cNvPr id="35" name="Shape 2"/>
          <p:cNvSpPr/>
          <p:nvPr/>
        </p:nvSpPr>
        <p:spPr>
          <a:xfrm>
            <a:off x="3278746" y="2399572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7" name="Text 3"/>
          <p:cNvSpPr/>
          <p:nvPr/>
        </p:nvSpPr>
        <p:spPr>
          <a:xfrm>
            <a:off x="3412929" y="2410569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48" dirty="0"/>
          </a:p>
        </p:txBody>
      </p:sp>
      <p:sp>
        <p:nvSpPr>
          <p:cNvPr id="38" name="Shape 2"/>
          <p:cNvSpPr/>
          <p:nvPr/>
        </p:nvSpPr>
        <p:spPr>
          <a:xfrm>
            <a:off x="5375855" y="1287844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9" name="Text 3"/>
          <p:cNvSpPr/>
          <p:nvPr/>
        </p:nvSpPr>
        <p:spPr>
          <a:xfrm>
            <a:off x="5510038" y="1298841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2</a:t>
            </a:r>
            <a:endParaRPr lang="en-US" sz="2348" dirty="0"/>
          </a:p>
        </p:txBody>
      </p:sp>
      <p:sp>
        <p:nvSpPr>
          <p:cNvPr id="40" name="Shape 2"/>
          <p:cNvSpPr/>
          <p:nvPr/>
        </p:nvSpPr>
        <p:spPr>
          <a:xfrm>
            <a:off x="5376340" y="2186910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41" name="Text 3"/>
          <p:cNvSpPr/>
          <p:nvPr/>
        </p:nvSpPr>
        <p:spPr>
          <a:xfrm>
            <a:off x="5510523" y="2197907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3</a:t>
            </a:r>
            <a:endParaRPr lang="en-US" sz="2348" dirty="0"/>
          </a:p>
        </p:txBody>
      </p:sp>
      <p:sp>
        <p:nvSpPr>
          <p:cNvPr id="42" name="Shape 2"/>
          <p:cNvSpPr/>
          <p:nvPr/>
        </p:nvSpPr>
        <p:spPr>
          <a:xfrm>
            <a:off x="6958887" y="5751617"/>
            <a:ext cx="1150988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ko-KR" altLang="en-US" sz="1230" dirty="0" smtClean="0">
                <a:latin typeface="PT Sans"/>
              </a:rPr>
              <a:t>결과 설명 </a:t>
            </a:r>
            <a:r>
              <a:rPr lang="en-US" altLang="ko-KR" sz="12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2</a:t>
            </a:r>
            <a:endParaRPr lang="en-US" altLang="ko-KR" sz="1230" b="1" dirty="0" smtClean="0"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618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26. </a:t>
            </a:r>
            <a:r>
              <a:rPr lang="ko-KR" altLang="en-US" sz="3200" b="1" dirty="0" smtClean="0"/>
              <a:t>조건부 </a:t>
            </a:r>
            <a:r>
              <a:rPr lang="ko-KR" altLang="en-US" sz="3200" b="1" dirty="0" err="1" smtClean="0"/>
              <a:t>삼항</a:t>
            </a:r>
            <a:r>
              <a:rPr lang="ko-KR" altLang="en-US" sz="3200" b="1" dirty="0" smtClean="0"/>
              <a:t> </a:t>
            </a:r>
            <a:r>
              <a:rPr lang="ko-KR" altLang="en-US" sz="3200" b="1" dirty="0" smtClean="0"/>
              <a:t>연산자 </a:t>
            </a:r>
            <a:r>
              <a:rPr lang="en-US" altLang="ko-KR" sz="3200" b="1" dirty="0" smtClean="0"/>
              <a:t>(? :)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16" name="오른쪽 화살표 15"/>
          <p:cNvSpPr/>
          <p:nvPr/>
        </p:nvSpPr>
        <p:spPr>
          <a:xfrm>
            <a:off x="9247116" y="26232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247116" y="214915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1110536" y="4412176"/>
            <a:ext cx="1556463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b="1" dirty="0" smtClean="0">
                <a:latin typeface="PT Sans"/>
              </a:rPr>
              <a:t>z = x &gt; y ? x : y</a:t>
            </a:r>
            <a:endParaRPr lang="en-US" altLang="ko-KR" sz="1230" b="1" dirty="0" smtClean="0">
              <a:latin typeface="PT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537" y="1483396"/>
            <a:ext cx="4029075" cy="2362200"/>
          </a:xfrm>
          <a:prstGeom prst="rect">
            <a:avLst/>
          </a:prstGeom>
        </p:spPr>
      </p:pic>
      <p:sp>
        <p:nvSpPr>
          <p:cNvPr id="21" name="Shape 2"/>
          <p:cNvSpPr/>
          <p:nvPr/>
        </p:nvSpPr>
        <p:spPr>
          <a:xfrm>
            <a:off x="1110535" y="5215466"/>
            <a:ext cx="2302394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>
                <a:latin typeface="PT Sans"/>
              </a:rPr>
              <a:t>k</a:t>
            </a:r>
            <a:r>
              <a:rPr lang="en-US" altLang="ko-KR" sz="1230" dirty="0" smtClean="0">
                <a:latin typeface="PT Sans"/>
              </a:rPr>
              <a:t> = d &gt; a ? a : b &lt; d ? </a:t>
            </a:r>
            <a:r>
              <a:rPr lang="en-US" altLang="ko-KR" sz="1230" dirty="0">
                <a:latin typeface="PT Sans"/>
              </a:rPr>
              <a:t>c</a:t>
            </a:r>
            <a:r>
              <a:rPr lang="en-US" altLang="ko-KR" sz="1230" dirty="0" smtClean="0">
                <a:latin typeface="PT Sans"/>
              </a:rPr>
              <a:t> : d</a:t>
            </a:r>
            <a:endParaRPr lang="en-US" altLang="ko-KR" sz="1230" b="1" dirty="0" smtClean="0">
              <a:latin typeface="PT San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12" y="1483396"/>
            <a:ext cx="3638550" cy="2362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710" y="2149150"/>
            <a:ext cx="3555288" cy="1062500"/>
          </a:xfrm>
          <a:prstGeom prst="rect">
            <a:avLst/>
          </a:prstGeom>
        </p:spPr>
      </p:pic>
      <p:sp>
        <p:nvSpPr>
          <p:cNvPr id="35" name="Shape 2"/>
          <p:cNvSpPr/>
          <p:nvPr/>
        </p:nvSpPr>
        <p:spPr>
          <a:xfrm>
            <a:off x="3278746" y="2399572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7" name="Text 3"/>
          <p:cNvSpPr/>
          <p:nvPr/>
        </p:nvSpPr>
        <p:spPr>
          <a:xfrm>
            <a:off x="3412929" y="2410569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48" dirty="0"/>
          </a:p>
        </p:txBody>
      </p:sp>
      <p:sp>
        <p:nvSpPr>
          <p:cNvPr id="38" name="Shape 2"/>
          <p:cNvSpPr/>
          <p:nvPr/>
        </p:nvSpPr>
        <p:spPr>
          <a:xfrm>
            <a:off x="5375855" y="1287844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9" name="Text 3"/>
          <p:cNvSpPr/>
          <p:nvPr/>
        </p:nvSpPr>
        <p:spPr>
          <a:xfrm>
            <a:off x="5510038" y="1298841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2</a:t>
            </a:r>
            <a:endParaRPr lang="en-US" sz="2348" dirty="0"/>
          </a:p>
        </p:txBody>
      </p:sp>
      <p:sp>
        <p:nvSpPr>
          <p:cNvPr id="40" name="Shape 2"/>
          <p:cNvSpPr/>
          <p:nvPr/>
        </p:nvSpPr>
        <p:spPr>
          <a:xfrm>
            <a:off x="5376340" y="2186910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41" name="Text 3"/>
          <p:cNvSpPr/>
          <p:nvPr/>
        </p:nvSpPr>
        <p:spPr>
          <a:xfrm>
            <a:off x="5510523" y="2197907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3</a:t>
            </a:r>
            <a:endParaRPr lang="en-US" sz="2348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819400" y="4610100"/>
            <a:ext cx="90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9597" y="4179333"/>
            <a:ext cx="90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533525" y="4412176"/>
            <a:ext cx="476250" cy="3592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Shape 2"/>
          <p:cNvSpPr/>
          <p:nvPr/>
        </p:nvSpPr>
        <p:spPr>
          <a:xfrm>
            <a:off x="3878465" y="4412176"/>
            <a:ext cx="1556463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b="1" dirty="0" smtClean="0">
                <a:latin typeface="PT Sans"/>
              </a:rPr>
              <a:t>z = y, z = 2</a:t>
            </a:r>
            <a:endParaRPr lang="en-US" altLang="ko-KR" sz="1230" b="1" dirty="0" smtClean="0">
              <a:latin typeface="PT Sans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636544" y="5381625"/>
            <a:ext cx="90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533525" y="5202011"/>
            <a:ext cx="476250" cy="3592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718685" y="4959660"/>
            <a:ext cx="90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sp>
        <p:nvSpPr>
          <p:cNvPr id="43" name="Shape 2"/>
          <p:cNvSpPr/>
          <p:nvPr/>
        </p:nvSpPr>
        <p:spPr>
          <a:xfrm>
            <a:off x="4766265" y="5144326"/>
            <a:ext cx="1556463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b="1" dirty="0">
                <a:latin typeface="PT Sans"/>
              </a:rPr>
              <a:t>k</a:t>
            </a:r>
            <a:r>
              <a:rPr lang="en-US" altLang="ko-KR" sz="1230" b="1" dirty="0" smtClean="0">
                <a:latin typeface="PT Sans"/>
              </a:rPr>
              <a:t> = b &lt; d ? </a:t>
            </a:r>
            <a:r>
              <a:rPr lang="en-US" altLang="ko-KR" sz="1230" b="1" dirty="0" smtClean="0">
                <a:latin typeface="PT Sans"/>
              </a:rPr>
              <a:t>c </a:t>
            </a:r>
            <a:r>
              <a:rPr lang="en-US" altLang="ko-KR" sz="1230" b="1" dirty="0" smtClean="0">
                <a:latin typeface="PT Sans"/>
              </a:rPr>
              <a:t>: d</a:t>
            </a:r>
            <a:endParaRPr lang="en-US" altLang="ko-KR" sz="1230" b="1" dirty="0" smtClean="0">
              <a:latin typeface="PT Sans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476827" y="5372550"/>
            <a:ext cx="90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58968" y="4950585"/>
            <a:ext cx="90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endParaRPr lang="ko-KR" altLang="en-US" dirty="0"/>
          </a:p>
        </p:txBody>
      </p:sp>
      <p:sp>
        <p:nvSpPr>
          <p:cNvPr id="46" name="Shape 2"/>
          <p:cNvSpPr/>
          <p:nvPr/>
        </p:nvSpPr>
        <p:spPr>
          <a:xfrm>
            <a:off x="7611488" y="5117027"/>
            <a:ext cx="1556463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b="1" dirty="0">
                <a:latin typeface="PT Sans"/>
              </a:rPr>
              <a:t>k</a:t>
            </a:r>
            <a:r>
              <a:rPr lang="en-US" altLang="ko-KR" sz="1230" b="1" dirty="0" smtClean="0">
                <a:latin typeface="PT Sans"/>
              </a:rPr>
              <a:t> = </a:t>
            </a:r>
            <a:r>
              <a:rPr lang="en-US" altLang="ko-KR" sz="1230" b="1" dirty="0" smtClean="0">
                <a:latin typeface="PT Sans"/>
              </a:rPr>
              <a:t>c , k = 0</a:t>
            </a:r>
            <a:endParaRPr lang="en-US" altLang="ko-KR" sz="1230" b="1" dirty="0" smtClean="0">
              <a:latin typeface="PT San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196803" y="5118388"/>
            <a:ext cx="476250" cy="3592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Shape 2"/>
          <p:cNvSpPr/>
          <p:nvPr/>
        </p:nvSpPr>
        <p:spPr>
          <a:xfrm>
            <a:off x="1110535" y="6240236"/>
            <a:ext cx="276793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dirty="0">
                <a:latin typeface="PT Sans"/>
              </a:rPr>
              <a:t>k</a:t>
            </a:r>
            <a:r>
              <a:rPr lang="en-US" altLang="ko-KR" sz="1230" dirty="0" smtClean="0">
                <a:latin typeface="PT Sans"/>
              </a:rPr>
              <a:t> = a &lt; b ? </a:t>
            </a:r>
            <a:r>
              <a:rPr lang="en-US" altLang="ko-KR" sz="1230" dirty="0">
                <a:latin typeface="PT Sans"/>
              </a:rPr>
              <a:t>c</a:t>
            </a:r>
            <a:r>
              <a:rPr lang="en-US" altLang="ko-KR" sz="1230" dirty="0" smtClean="0">
                <a:latin typeface="PT Sans"/>
              </a:rPr>
              <a:t> : d &lt; c ? b : c ? </a:t>
            </a:r>
            <a:r>
              <a:rPr lang="en-US" altLang="ko-KR" sz="1230" dirty="0">
                <a:latin typeface="PT Sans"/>
              </a:rPr>
              <a:t>a</a:t>
            </a:r>
            <a:r>
              <a:rPr lang="en-US" altLang="ko-KR" sz="1230" dirty="0" smtClean="0">
                <a:latin typeface="PT Sans"/>
              </a:rPr>
              <a:t> : c</a:t>
            </a:r>
            <a:endParaRPr lang="en-US" altLang="ko-KR" sz="1230" b="1" dirty="0" smtClean="0">
              <a:latin typeface="PT San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33525" y="6211509"/>
            <a:ext cx="476250" cy="3592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4089876" y="6459007"/>
            <a:ext cx="90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172017" y="6037042"/>
            <a:ext cx="90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sp>
        <p:nvSpPr>
          <p:cNvPr id="52" name="Shape 2"/>
          <p:cNvSpPr/>
          <p:nvPr/>
        </p:nvSpPr>
        <p:spPr>
          <a:xfrm>
            <a:off x="5180732" y="6209599"/>
            <a:ext cx="2060191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b="1" dirty="0">
                <a:latin typeface="PT Sans"/>
              </a:rPr>
              <a:t>k</a:t>
            </a:r>
            <a:r>
              <a:rPr lang="en-US" altLang="ko-KR" sz="1230" b="1" dirty="0" smtClean="0">
                <a:latin typeface="PT Sans"/>
              </a:rPr>
              <a:t> = d &lt; c ? b : c ? </a:t>
            </a:r>
            <a:r>
              <a:rPr lang="en-US" altLang="ko-KR" sz="1230" b="1" dirty="0">
                <a:latin typeface="PT Sans"/>
              </a:rPr>
              <a:t>a</a:t>
            </a:r>
            <a:r>
              <a:rPr lang="en-US" altLang="ko-KR" sz="1230" b="1" dirty="0" smtClean="0">
                <a:latin typeface="PT Sans"/>
              </a:rPr>
              <a:t> : c</a:t>
            </a:r>
            <a:endParaRPr lang="en-US" altLang="ko-KR" sz="1230" b="1" dirty="0" smtClean="0">
              <a:latin typeface="PT Sans"/>
            </a:endParaRPr>
          </a:p>
        </p:txBody>
      </p:sp>
      <p:sp>
        <p:nvSpPr>
          <p:cNvPr id="53" name="Shape 2"/>
          <p:cNvSpPr/>
          <p:nvPr/>
        </p:nvSpPr>
        <p:spPr>
          <a:xfrm>
            <a:off x="8389719" y="6209599"/>
            <a:ext cx="2060191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b="1" dirty="0">
                <a:latin typeface="PT Sans"/>
              </a:rPr>
              <a:t>k</a:t>
            </a:r>
            <a:r>
              <a:rPr lang="en-US" altLang="ko-KR" sz="1230" b="1" dirty="0" smtClean="0">
                <a:latin typeface="PT Sans"/>
              </a:rPr>
              <a:t> = c ? </a:t>
            </a:r>
            <a:r>
              <a:rPr lang="en-US" altLang="ko-KR" sz="1230" b="1" dirty="0">
                <a:latin typeface="PT Sans"/>
              </a:rPr>
              <a:t>a</a:t>
            </a:r>
            <a:r>
              <a:rPr lang="en-US" altLang="ko-KR" sz="1230" b="1" dirty="0" smtClean="0">
                <a:latin typeface="PT Sans"/>
              </a:rPr>
              <a:t> : c</a:t>
            </a:r>
            <a:endParaRPr lang="en-US" altLang="ko-KR" sz="1230" b="1" dirty="0" smtClean="0">
              <a:latin typeface="PT Sans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7342974" y="6446733"/>
            <a:ext cx="90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25115" y="6024768"/>
            <a:ext cx="90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5657842" y="6183661"/>
            <a:ext cx="476250" cy="3592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4867933" y="7453554"/>
            <a:ext cx="90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319802" y="7003943"/>
            <a:ext cx="200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 = 0 (false 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9" name="Shape 2"/>
          <p:cNvSpPr/>
          <p:nvPr/>
        </p:nvSpPr>
        <p:spPr>
          <a:xfrm>
            <a:off x="6434970" y="7273940"/>
            <a:ext cx="1556463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algn="ctr"/>
            <a:r>
              <a:rPr lang="en-US" altLang="ko-KR" sz="1230" b="1" dirty="0">
                <a:latin typeface="PT Sans"/>
              </a:rPr>
              <a:t>k</a:t>
            </a:r>
            <a:r>
              <a:rPr lang="en-US" altLang="ko-KR" sz="1230" b="1" dirty="0" smtClean="0">
                <a:latin typeface="PT Sans"/>
              </a:rPr>
              <a:t> = </a:t>
            </a:r>
            <a:r>
              <a:rPr lang="en-US" altLang="ko-KR" sz="1230" b="1" dirty="0" smtClean="0">
                <a:latin typeface="PT Sans"/>
              </a:rPr>
              <a:t>c , k = 0</a:t>
            </a:r>
            <a:endParaRPr lang="en-US" altLang="ko-KR" sz="1230" b="1" dirty="0" smtClean="0">
              <a:latin typeface="PT Sans"/>
            </a:endParaRPr>
          </a:p>
        </p:txBody>
      </p:sp>
      <p:sp>
        <p:nvSpPr>
          <p:cNvPr id="78" name="Shape 2"/>
          <p:cNvSpPr/>
          <p:nvPr/>
        </p:nvSpPr>
        <p:spPr>
          <a:xfrm>
            <a:off x="529034" y="4386100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9" name="Text 3"/>
          <p:cNvSpPr/>
          <p:nvPr/>
        </p:nvSpPr>
        <p:spPr>
          <a:xfrm>
            <a:off x="663217" y="4397097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48" dirty="0"/>
          </a:p>
        </p:txBody>
      </p:sp>
      <p:sp>
        <p:nvSpPr>
          <p:cNvPr id="80" name="Shape 2"/>
          <p:cNvSpPr/>
          <p:nvPr/>
        </p:nvSpPr>
        <p:spPr>
          <a:xfrm>
            <a:off x="528488" y="5202011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1" name="Text 3"/>
          <p:cNvSpPr/>
          <p:nvPr/>
        </p:nvSpPr>
        <p:spPr>
          <a:xfrm>
            <a:off x="662671" y="5213008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2</a:t>
            </a:r>
            <a:endParaRPr lang="en-US" sz="2348" dirty="0"/>
          </a:p>
        </p:txBody>
      </p:sp>
      <p:sp>
        <p:nvSpPr>
          <p:cNvPr id="82" name="Shape 2"/>
          <p:cNvSpPr/>
          <p:nvPr/>
        </p:nvSpPr>
        <p:spPr>
          <a:xfrm>
            <a:off x="529034" y="6191119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3" name="Text 3"/>
          <p:cNvSpPr/>
          <p:nvPr/>
        </p:nvSpPr>
        <p:spPr>
          <a:xfrm>
            <a:off x="663217" y="6202116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3</a:t>
            </a:r>
            <a:endParaRPr lang="en-US" sz="2348" dirty="0"/>
          </a:p>
        </p:txBody>
      </p:sp>
      <p:sp>
        <p:nvSpPr>
          <p:cNvPr id="84" name="직사각형 83"/>
          <p:cNvSpPr/>
          <p:nvPr/>
        </p:nvSpPr>
        <p:spPr>
          <a:xfrm>
            <a:off x="9247116" y="6240236"/>
            <a:ext cx="151318" cy="30265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35166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27. </a:t>
            </a:r>
            <a:r>
              <a:rPr lang="ko-KR" altLang="en-US" sz="3200" b="1" dirty="0" smtClean="0"/>
              <a:t>쉼표</a:t>
            </a:r>
            <a:r>
              <a:rPr lang="en-US" altLang="ko-KR" sz="3200" b="1" dirty="0" smtClean="0"/>
              <a:t>(, )</a:t>
            </a:r>
            <a:r>
              <a:rPr lang="ko-KR" altLang="en-US" sz="3200" b="1" dirty="0" smtClean="0"/>
              <a:t> </a:t>
            </a:r>
            <a:r>
              <a:rPr lang="ko-KR" altLang="en-US" sz="3200" b="1" dirty="0" smtClean="0"/>
              <a:t>연산자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1884251" y="4869802"/>
            <a:ext cx="3671297" cy="1825965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ko-KR" altLang="en-US" sz="1130" dirty="0" smtClean="0">
                <a:latin typeface="PT Sans"/>
              </a:rPr>
              <a:t>쉼표 연산자는 코드를 이어 붙이는데 사용이 될 수 있다</a:t>
            </a:r>
            <a:r>
              <a:rPr lang="en-US" altLang="ko-KR" sz="1130" dirty="0" smtClean="0">
                <a:latin typeface="PT Sans"/>
              </a:rPr>
              <a:t>. </a:t>
            </a:r>
            <a:r>
              <a:rPr lang="ko-KR" altLang="en-US" sz="1130" dirty="0" smtClean="0">
                <a:latin typeface="PT Sans"/>
              </a:rPr>
              <a:t>동일한 성격의 변수를 한 번에 초기화 </a:t>
            </a:r>
            <a:r>
              <a:rPr lang="ko-KR" altLang="en-US" sz="1130" dirty="0" err="1" smtClean="0">
                <a:latin typeface="PT Sans"/>
              </a:rPr>
              <a:t>하는데에</a:t>
            </a:r>
            <a:r>
              <a:rPr lang="ko-KR" altLang="en-US" sz="1130" dirty="0" smtClean="0">
                <a:latin typeface="PT Sans"/>
              </a:rPr>
              <a:t> 사용이 될 수 있다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r>
              <a:rPr lang="en-US" altLang="ko-KR" sz="1130" dirty="0" smtClean="0">
                <a:latin typeface="PT Sans"/>
              </a:rPr>
              <a:t>Ex) </a:t>
            </a:r>
            <a:r>
              <a:rPr lang="en-US" altLang="ko-KR" sz="1130" dirty="0" err="1" smtClean="0">
                <a:latin typeface="PT Sans"/>
              </a:rPr>
              <a:t>Int</a:t>
            </a:r>
            <a:r>
              <a:rPr lang="en-US" altLang="ko-KR" sz="1130" dirty="0" smtClean="0">
                <a:latin typeface="PT Sans"/>
              </a:rPr>
              <a:t> a = 3, b = 4, c = 5;</a:t>
            </a:r>
          </a:p>
          <a:p>
            <a:endParaRPr lang="en-US" altLang="ko-KR" sz="1130" dirty="0">
              <a:latin typeface="PT Sans"/>
            </a:endParaRPr>
          </a:p>
          <a:p>
            <a:r>
              <a:rPr lang="ko-KR" altLang="en-US" sz="1130" dirty="0" smtClean="0">
                <a:latin typeface="PT Sans"/>
              </a:rPr>
              <a:t>하지만</a:t>
            </a:r>
            <a:r>
              <a:rPr lang="en-US" altLang="ko-KR" sz="1130" dirty="0" smtClean="0">
                <a:latin typeface="PT Sans"/>
              </a:rPr>
              <a:t>, </a:t>
            </a:r>
            <a:r>
              <a:rPr lang="ko-KR" altLang="en-US" sz="1130" dirty="0" smtClean="0">
                <a:latin typeface="PT Sans"/>
              </a:rPr>
              <a:t>변수를 </a:t>
            </a:r>
            <a:r>
              <a:rPr lang="ko-KR" altLang="en-US" sz="1130" dirty="0" err="1" smtClean="0">
                <a:latin typeface="PT Sans"/>
              </a:rPr>
              <a:t>한줄에</a:t>
            </a:r>
            <a:r>
              <a:rPr lang="ko-KR" altLang="en-US" sz="1130" dirty="0" smtClean="0">
                <a:latin typeface="PT Sans"/>
              </a:rPr>
              <a:t> 한 번에 선언을 해버리면 </a:t>
            </a:r>
            <a:r>
              <a:rPr lang="ko-KR" altLang="en-US" sz="1130" dirty="0" smtClean="0">
                <a:latin typeface="PT Sans"/>
              </a:rPr>
              <a:t>코드의 </a:t>
            </a:r>
            <a:r>
              <a:rPr lang="ko-KR" altLang="en-US" sz="1130" dirty="0" err="1" smtClean="0">
                <a:latin typeface="PT Sans"/>
              </a:rPr>
              <a:t>가독성이</a:t>
            </a:r>
            <a:r>
              <a:rPr lang="ko-KR" altLang="en-US" sz="1130" dirty="0" smtClean="0">
                <a:latin typeface="PT Sans"/>
              </a:rPr>
              <a:t> 떨어지기 때문에 한 라인에 한 개씩 선언을 </a:t>
            </a:r>
            <a:r>
              <a:rPr lang="ko-KR" altLang="en-US" sz="1130" dirty="0" err="1" smtClean="0">
                <a:latin typeface="PT Sans"/>
              </a:rPr>
              <a:t>하는것이</a:t>
            </a:r>
            <a:r>
              <a:rPr lang="ko-KR" altLang="en-US" sz="1130" dirty="0" smtClean="0">
                <a:latin typeface="PT Sans"/>
              </a:rPr>
              <a:t> 좋다</a:t>
            </a:r>
            <a:r>
              <a:rPr lang="en-US" altLang="ko-KR" sz="1130" dirty="0" smtClean="0">
                <a:latin typeface="PT Sans"/>
              </a:rPr>
              <a:t>.</a:t>
            </a:r>
            <a:endParaRPr lang="en-US" altLang="ko-KR" sz="1130" dirty="0">
              <a:latin typeface="PT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2955243" y="4362666"/>
            <a:ext cx="119397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 쉼표</a:t>
            </a:r>
            <a:r>
              <a:rPr lang="en-US" altLang="ko-KR" sz="1230" dirty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연산자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34" name="Shape 2"/>
          <p:cNvSpPr/>
          <p:nvPr/>
        </p:nvSpPr>
        <p:spPr>
          <a:xfrm>
            <a:off x="7127735" y="4869804"/>
            <a:ext cx="4094830" cy="1511332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1.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형 변수 </a:t>
            </a:r>
            <a:r>
              <a:rPr lang="en-US" altLang="ko-KR" sz="1230" dirty="0" err="1" smtClean="0">
                <a:latin typeface="PT Sans"/>
              </a:rPr>
              <a:t>goguryeo</a:t>
            </a:r>
            <a:r>
              <a:rPr lang="en-US" altLang="ko-KR" sz="1230" dirty="0" smtClean="0">
                <a:latin typeface="PT Sans"/>
              </a:rPr>
              <a:t> = 37, </a:t>
            </a:r>
            <a:r>
              <a:rPr lang="en-US" altLang="ko-KR" sz="1230" dirty="0" err="1" smtClean="0">
                <a:latin typeface="PT Sans"/>
              </a:rPr>
              <a:t>baekjae</a:t>
            </a:r>
            <a:r>
              <a:rPr lang="en-US" altLang="ko-KR" sz="1230" dirty="0" smtClean="0">
                <a:latin typeface="PT Sans"/>
              </a:rPr>
              <a:t> = 18, </a:t>
            </a:r>
            <a:r>
              <a:rPr lang="en-US" altLang="ko-KR" sz="1230" dirty="0" err="1" smtClean="0">
                <a:latin typeface="PT Sans"/>
              </a:rPr>
              <a:t>silla</a:t>
            </a:r>
            <a:r>
              <a:rPr lang="en-US" altLang="ko-KR" sz="1230" dirty="0" smtClean="0">
                <a:latin typeface="PT Sans"/>
              </a:rPr>
              <a:t> = 57 </a:t>
            </a:r>
            <a:r>
              <a:rPr lang="ko-KR" altLang="en-US" sz="1230" dirty="0" smtClean="0">
                <a:latin typeface="PT Sans"/>
              </a:rPr>
              <a:t>을 한 번에 초기화</a:t>
            </a:r>
            <a:endParaRPr lang="en-US" altLang="ko-KR" sz="1230" dirty="0" smtClean="0">
              <a:latin typeface="PT Sans"/>
            </a:endParaRPr>
          </a:p>
          <a:p>
            <a:endParaRPr lang="en-US" altLang="ko-KR" sz="1230" dirty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2. </a:t>
            </a:r>
            <a:r>
              <a:rPr lang="en-US" altLang="ko-KR" sz="1230" dirty="0" err="1" smtClean="0">
                <a:latin typeface="PT Sans"/>
              </a:rPr>
              <a:t>printf</a:t>
            </a:r>
            <a:r>
              <a:rPr lang="ko-KR" altLang="en-US" sz="1230" dirty="0" smtClean="0">
                <a:latin typeface="PT Sans"/>
              </a:rPr>
              <a:t>로 정수형이기 때문에 </a:t>
            </a:r>
            <a:r>
              <a:rPr lang="en-US" altLang="ko-KR" sz="1230" dirty="0" smtClean="0">
                <a:latin typeface="PT Sans"/>
              </a:rPr>
              <a:t>%d</a:t>
            </a:r>
            <a:r>
              <a:rPr lang="ko-KR" altLang="en-US" sz="1230" dirty="0" smtClean="0">
                <a:latin typeface="PT Sans"/>
              </a:rPr>
              <a:t>로 각각 출력</a:t>
            </a:r>
            <a:endParaRPr lang="en-US" altLang="ko-KR" sz="1230" dirty="0" smtClean="0">
              <a:latin typeface="PT Sans"/>
            </a:endParaRPr>
          </a:p>
          <a:p>
            <a:endParaRPr lang="en-US" altLang="ko-KR" sz="1230" dirty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3. </a:t>
            </a:r>
            <a:r>
              <a:rPr lang="ko-KR" altLang="en-US" sz="1230" dirty="0" smtClean="0">
                <a:latin typeface="PT Sans"/>
              </a:rPr>
              <a:t>프로그램 종료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828052" y="252576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28052" y="205168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8603953" y="4359809"/>
            <a:ext cx="1023155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smtClean="0">
                <a:latin typeface="PT Sans"/>
              </a:rPr>
              <a:t>결과 설명</a:t>
            </a:r>
            <a:endParaRPr lang="en-US" altLang="ko-KR" sz="1230" dirty="0" smtClean="0">
              <a:latin typeface="PT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551" y="1214671"/>
            <a:ext cx="4410075" cy="2619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156" y="2086452"/>
            <a:ext cx="4257107" cy="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35166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28. </a:t>
            </a:r>
            <a:r>
              <a:rPr lang="ko-KR" altLang="en-US" sz="3200" b="1" dirty="0" smtClean="0"/>
              <a:t>비트 연산자</a:t>
            </a:r>
            <a:r>
              <a:rPr lang="en-US" altLang="ko-KR" sz="3200" b="1" dirty="0" smtClean="0"/>
              <a:t>(&amp;, |, ^)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1056685" y="5382551"/>
            <a:ext cx="3671297" cy="1318115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130" dirty="0" smtClean="0">
                <a:latin typeface="PT Sans"/>
              </a:rPr>
              <a:t>&amp; : </a:t>
            </a:r>
            <a:r>
              <a:rPr lang="ko-KR" altLang="en-US" sz="1130" dirty="0" smtClean="0">
                <a:latin typeface="PT Sans"/>
              </a:rPr>
              <a:t>두 비트가 서로 같을 경우 </a:t>
            </a:r>
            <a:r>
              <a:rPr lang="en-US" altLang="ko-KR" sz="1130" dirty="0" smtClean="0">
                <a:latin typeface="PT Sans"/>
              </a:rPr>
              <a:t>1, </a:t>
            </a:r>
            <a:r>
              <a:rPr lang="ko-KR" altLang="en-US" sz="1130" dirty="0" smtClean="0">
                <a:latin typeface="PT Sans"/>
              </a:rPr>
              <a:t>하나라도 다를 경우 </a:t>
            </a:r>
            <a:r>
              <a:rPr lang="en-US" altLang="ko-KR" sz="1130" dirty="0" smtClean="0">
                <a:latin typeface="PT Sans"/>
              </a:rPr>
              <a:t>0</a:t>
            </a:r>
          </a:p>
          <a:p>
            <a:r>
              <a:rPr lang="en-US" altLang="ko-KR" sz="1130" dirty="0" smtClean="0">
                <a:latin typeface="PT Sans"/>
              </a:rPr>
              <a:t>| : </a:t>
            </a:r>
            <a:r>
              <a:rPr lang="ko-KR" altLang="en-US" sz="1130" dirty="0" smtClean="0">
                <a:latin typeface="PT Sans"/>
              </a:rPr>
              <a:t>두 비트가 하나라도 같을 경우 </a:t>
            </a:r>
            <a:r>
              <a:rPr lang="en-US" altLang="ko-KR" sz="1130" dirty="0" smtClean="0">
                <a:latin typeface="PT Sans"/>
              </a:rPr>
              <a:t>1 </a:t>
            </a:r>
            <a:r>
              <a:rPr lang="ko-KR" altLang="en-US" sz="1130" dirty="0" smtClean="0">
                <a:latin typeface="PT Sans"/>
              </a:rPr>
              <a:t>둘 다 다르면 </a:t>
            </a:r>
            <a:r>
              <a:rPr lang="en-US" altLang="ko-KR" sz="1130" dirty="0" smtClean="0">
                <a:latin typeface="PT Sans"/>
              </a:rPr>
              <a:t>0</a:t>
            </a:r>
            <a:endParaRPr lang="en-US" altLang="ko-KR" sz="1130" dirty="0" smtClean="0">
              <a:latin typeface="PT Sans"/>
            </a:endParaRPr>
          </a:p>
          <a:p>
            <a:r>
              <a:rPr lang="en-US" altLang="ko-KR" sz="1130" dirty="0" smtClean="0">
                <a:latin typeface="PT Sans"/>
              </a:rPr>
              <a:t>^ : </a:t>
            </a:r>
            <a:r>
              <a:rPr lang="ko-KR" altLang="en-US" sz="1130" dirty="0" smtClean="0">
                <a:latin typeface="PT Sans"/>
              </a:rPr>
              <a:t>두 비트가 서로 다를 경우 </a:t>
            </a:r>
            <a:r>
              <a:rPr lang="en-US" altLang="ko-KR" sz="1130" dirty="0" smtClean="0">
                <a:latin typeface="PT Sans"/>
              </a:rPr>
              <a:t>1, </a:t>
            </a:r>
            <a:r>
              <a:rPr lang="ko-KR" altLang="en-US" sz="1130" dirty="0" smtClean="0">
                <a:latin typeface="PT Sans"/>
              </a:rPr>
              <a:t>하나라도 같을 경우 </a:t>
            </a:r>
            <a:r>
              <a:rPr lang="en-US" altLang="ko-KR" sz="1130" dirty="0" smtClean="0">
                <a:latin typeface="PT Sans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2337593" y="4363928"/>
            <a:ext cx="119397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 비트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연산자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0361783" y="228054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361783" y="180646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5027103" y="5435549"/>
            <a:ext cx="1108226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it1 = 127</a:t>
            </a:r>
            <a:endParaRPr lang="en-US" altLang="ko-KR" sz="1230" dirty="0" smtClean="0">
              <a:latin typeface="PT San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99" y="1085654"/>
            <a:ext cx="2886075" cy="26984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869" y="1085653"/>
            <a:ext cx="5934075" cy="26984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2892" y="2002566"/>
            <a:ext cx="2028825" cy="1000125"/>
          </a:xfrm>
          <a:prstGeom prst="rect">
            <a:avLst/>
          </a:prstGeom>
        </p:spPr>
      </p:pic>
      <p:sp>
        <p:nvSpPr>
          <p:cNvPr id="20" name="Shape 2"/>
          <p:cNvSpPr/>
          <p:nvPr/>
        </p:nvSpPr>
        <p:spPr>
          <a:xfrm>
            <a:off x="5027102" y="6189179"/>
            <a:ext cx="110822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bit2 = 0x20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21" name="Shape 2"/>
          <p:cNvSpPr/>
          <p:nvPr/>
        </p:nvSpPr>
        <p:spPr>
          <a:xfrm>
            <a:off x="7112105" y="5435549"/>
            <a:ext cx="1520618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it1 = 0111 1111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22" name="Shape 2"/>
          <p:cNvSpPr/>
          <p:nvPr/>
        </p:nvSpPr>
        <p:spPr>
          <a:xfrm>
            <a:off x="7112105" y="6189179"/>
            <a:ext cx="1520618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bit2 = 0010 0000</a:t>
            </a:r>
            <a:endParaRPr lang="en-US" altLang="ko-KR" sz="1230" dirty="0" smtClean="0">
              <a:latin typeface="PT Sans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276100" y="5615163"/>
            <a:ext cx="714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276099" y="6368793"/>
            <a:ext cx="714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41240" y="5227158"/>
            <a:ext cx="1184352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30" dirty="0" smtClean="0">
                <a:latin typeface="PT Sans"/>
              </a:rPr>
              <a:t>이진수로 변환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41240" y="5939607"/>
            <a:ext cx="1184352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30" smtClean="0">
                <a:latin typeface="PT Sans"/>
              </a:rPr>
              <a:t>이진수로 변환</a:t>
            </a:r>
            <a:endParaRPr lang="ko-KR" altLang="en-US" sz="1230" dirty="0">
              <a:latin typeface="PT Sans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20159" y="5124867"/>
            <a:ext cx="943897" cy="637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9035220" y="6022525"/>
            <a:ext cx="111167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9020159" y="6331936"/>
            <a:ext cx="1038241" cy="4714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0661" y="5098227"/>
            <a:ext cx="675043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>
                <a:latin typeface="PT Sans"/>
              </a:rPr>
              <a:t>&amp;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연산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62689" y="5727012"/>
            <a:ext cx="675043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>
                <a:latin typeface="PT Sans"/>
              </a:rPr>
              <a:t>|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연산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25219" y="6610773"/>
            <a:ext cx="675043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>
                <a:latin typeface="PT Sans"/>
              </a:rPr>
              <a:t>^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연산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39" name="Shape 2"/>
          <p:cNvSpPr/>
          <p:nvPr/>
        </p:nvSpPr>
        <p:spPr>
          <a:xfrm>
            <a:off x="10321825" y="4879807"/>
            <a:ext cx="237162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92D050"/>
            </a:solidFill>
            <a:prstDash val="solid"/>
          </a:ln>
        </p:spPr>
        <p:txBody>
          <a:bodyPr/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it1 &amp; bit2 = 0010 0000 32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42" name="Shape 2"/>
          <p:cNvSpPr/>
          <p:nvPr/>
        </p:nvSpPr>
        <p:spPr>
          <a:xfrm>
            <a:off x="10321825" y="5861995"/>
            <a:ext cx="237162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92D050"/>
            </a:solidFill>
            <a:prstDash val="solid"/>
          </a:ln>
        </p:spPr>
        <p:txBody>
          <a:bodyPr/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it1 | bit2 = 0111 1111 127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43" name="Shape 2"/>
          <p:cNvSpPr/>
          <p:nvPr/>
        </p:nvSpPr>
        <p:spPr>
          <a:xfrm>
            <a:off x="10321825" y="6758892"/>
            <a:ext cx="237162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92D050"/>
            </a:solidFill>
            <a:prstDash val="solid"/>
          </a:ln>
        </p:spPr>
        <p:txBody>
          <a:bodyPr/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it1 ^ bit2 = 0101 1111 95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50" name="Shape 2"/>
          <p:cNvSpPr/>
          <p:nvPr/>
        </p:nvSpPr>
        <p:spPr>
          <a:xfrm>
            <a:off x="1957617" y="3596276"/>
            <a:ext cx="189389" cy="189389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51" name="Text 3"/>
          <p:cNvSpPr/>
          <p:nvPr/>
        </p:nvSpPr>
        <p:spPr>
          <a:xfrm>
            <a:off x="2011765" y="3426122"/>
            <a:ext cx="75766" cy="157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125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250" dirty="0"/>
          </a:p>
        </p:txBody>
      </p:sp>
      <p:sp>
        <p:nvSpPr>
          <p:cNvPr id="52" name="Shape 2"/>
          <p:cNvSpPr/>
          <p:nvPr/>
        </p:nvSpPr>
        <p:spPr>
          <a:xfrm>
            <a:off x="9699572" y="5469964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53" name="Text 3"/>
          <p:cNvSpPr/>
          <p:nvPr/>
        </p:nvSpPr>
        <p:spPr>
          <a:xfrm>
            <a:off x="9833755" y="5480961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2</a:t>
            </a:r>
            <a:endParaRPr lang="en-US" sz="2348" dirty="0"/>
          </a:p>
        </p:txBody>
      </p:sp>
      <p:sp>
        <p:nvSpPr>
          <p:cNvPr id="54" name="Shape 2"/>
          <p:cNvSpPr/>
          <p:nvPr/>
        </p:nvSpPr>
        <p:spPr>
          <a:xfrm>
            <a:off x="9730332" y="6193801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55" name="Text 3"/>
          <p:cNvSpPr/>
          <p:nvPr/>
        </p:nvSpPr>
        <p:spPr>
          <a:xfrm>
            <a:off x="9864515" y="6204798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3</a:t>
            </a:r>
            <a:endParaRPr lang="en-US" sz="2348" dirty="0"/>
          </a:p>
        </p:txBody>
      </p:sp>
      <p:sp>
        <p:nvSpPr>
          <p:cNvPr id="60" name="Shape 2"/>
          <p:cNvSpPr/>
          <p:nvPr/>
        </p:nvSpPr>
        <p:spPr>
          <a:xfrm>
            <a:off x="4935072" y="1050772"/>
            <a:ext cx="189389" cy="189389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1" name="Text 3"/>
          <p:cNvSpPr/>
          <p:nvPr/>
        </p:nvSpPr>
        <p:spPr>
          <a:xfrm>
            <a:off x="4989220" y="880618"/>
            <a:ext cx="75766" cy="157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125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2</a:t>
            </a:r>
            <a:endParaRPr lang="en-US" sz="1250" dirty="0"/>
          </a:p>
        </p:txBody>
      </p:sp>
      <p:sp>
        <p:nvSpPr>
          <p:cNvPr id="62" name="Shape 2"/>
          <p:cNvSpPr/>
          <p:nvPr/>
        </p:nvSpPr>
        <p:spPr>
          <a:xfrm>
            <a:off x="4935071" y="1252482"/>
            <a:ext cx="189389" cy="189389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3" name="Text 3"/>
          <p:cNvSpPr/>
          <p:nvPr/>
        </p:nvSpPr>
        <p:spPr>
          <a:xfrm>
            <a:off x="4989219" y="1082328"/>
            <a:ext cx="75766" cy="157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125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3</a:t>
            </a:r>
            <a:endParaRPr lang="en-US" sz="1250" dirty="0"/>
          </a:p>
        </p:txBody>
      </p:sp>
      <p:sp>
        <p:nvSpPr>
          <p:cNvPr id="64" name="Shape 2"/>
          <p:cNvSpPr/>
          <p:nvPr/>
        </p:nvSpPr>
        <p:spPr>
          <a:xfrm>
            <a:off x="9401972" y="4583977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5" name="Text 3"/>
          <p:cNvSpPr/>
          <p:nvPr/>
        </p:nvSpPr>
        <p:spPr>
          <a:xfrm>
            <a:off x="9536155" y="4594974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1</a:t>
            </a:r>
            <a:endParaRPr lang="en-US" sz="2348" dirty="0"/>
          </a:p>
        </p:txBody>
      </p:sp>
    </p:spTree>
    <p:extLst>
      <p:ext uri="{BB962C8B-B14F-4D97-AF65-F5344CB8AC3E}">
        <p14:creationId xmlns:p14="http://schemas.microsoft.com/office/powerpoint/2010/main" val="25033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35166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</a:t>
            </a:r>
            <a:r>
              <a:rPr lang="en-US" altLang="ko-KR" sz="3200" b="1" dirty="0" smtClean="0"/>
              <a:t>28. </a:t>
            </a:r>
            <a:r>
              <a:rPr lang="ko-KR" altLang="en-US" sz="3200" b="1" dirty="0" smtClean="0"/>
              <a:t>비트 연산자</a:t>
            </a:r>
            <a:r>
              <a:rPr lang="en-US" altLang="ko-KR" sz="3200" b="1" dirty="0" smtClean="0"/>
              <a:t>(~, &lt;&lt;, &gt;&gt;)</a:t>
            </a:r>
            <a:endParaRPr lang="en-US" altLang="ko-KR" sz="3200" b="1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18" name="Shape 2"/>
          <p:cNvSpPr/>
          <p:nvPr/>
        </p:nvSpPr>
        <p:spPr>
          <a:xfrm>
            <a:off x="997695" y="5507215"/>
            <a:ext cx="3795481" cy="962020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~ : </a:t>
            </a:r>
            <a:r>
              <a:rPr lang="ko-KR" altLang="en-US" sz="1230" dirty="0" err="1" smtClean="0">
                <a:latin typeface="PT Sans"/>
              </a:rPr>
              <a:t>비트를</a:t>
            </a:r>
            <a:r>
              <a:rPr lang="ko-KR" altLang="en-US" sz="1230" dirty="0" smtClean="0">
                <a:latin typeface="PT Sans"/>
              </a:rPr>
              <a:t> 반전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A &gt;&gt; n : A</a:t>
            </a:r>
            <a:r>
              <a:rPr lang="ko-KR" altLang="en-US" sz="1230" dirty="0" smtClean="0">
                <a:latin typeface="PT Sans"/>
              </a:rPr>
              <a:t>의 모든 </a:t>
            </a:r>
            <a:r>
              <a:rPr lang="ko-KR" altLang="en-US" sz="1230" dirty="0" err="1" smtClean="0">
                <a:latin typeface="PT Sans"/>
              </a:rPr>
              <a:t>비트를</a:t>
            </a:r>
            <a:r>
              <a:rPr lang="ko-KR" altLang="en-US" sz="1230" dirty="0" smtClean="0">
                <a:latin typeface="PT Sans"/>
              </a:rPr>
              <a:t> </a:t>
            </a:r>
            <a:r>
              <a:rPr lang="en-US" altLang="ko-KR" sz="1230" dirty="0" smtClean="0">
                <a:latin typeface="PT Sans"/>
              </a:rPr>
              <a:t>n </a:t>
            </a:r>
            <a:r>
              <a:rPr lang="ko-KR" altLang="en-US" sz="1230" dirty="0" smtClean="0">
                <a:latin typeface="PT Sans"/>
              </a:rPr>
              <a:t>만큼 오른쪽 시프트</a:t>
            </a:r>
            <a:endParaRPr lang="en-US" altLang="ko-KR" sz="1230" dirty="0" smtClean="0">
              <a:latin typeface="PT Sans"/>
            </a:endParaRPr>
          </a:p>
          <a:p>
            <a:r>
              <a:rPr lang="en-US" altLang="ko-KR" sz="1230" dirty="0" smtClean="0">
                <a:latin typeface="PT Sans"/>
              </a:rPr>
              <a:t>A &lt;&lt; n : A</a:t>
            </a:r>
            <a:r>
              <a:rPr lang="ko-KR" altLang="en-US" sz="1230" dirty="0" smtClean="0">
                <a:latin typeface="PT Sans"/>
              </a:rPr>
              <a:t>의 모든 </a:t>
            </a:r>
            <a:r>
              <a:rPr lang="ko-KR" altLang="en-US" sz="1230" dirty="0" err="1" smtClean="0">
                <a:latin typeface="PT Sans"/>
              </a:rPr>
              <a:t>비트를</a:t>
            </a:r>
            <a:r>
              <a:rPr lang="ko-KR" altLang="en-US" sz="1230" dirty="0" smtClean="0">
                <a:latin typeface="PT Sans"/>
              </a:rPr>
              <a:t> </a:t>
            </a:r>
            <a:r>
              <a:rPr lang="en-US" altLang="ko-KR" sz="1230" dirty="0" smtClean="0">
                <a:latin typeface="PT Sans"/>
              </a:rPr>
              <a:t>n </a:t>
            </a:r>
            <a:r>
              <a:rPr lang="ko-KR" altLang="en-US" sz="1230" dirty="0" smtClean="0">
                <a:latin typeface="PT Sans"/>
              </a:rPr>
              <a:t>만큼 왼쪽 시프트</a:t>
            </a:r>
            <a:endParaRPr lang="en-US" altLang="ko-KR" sz="1230" dirty="0">
              <a:latin typeface="PT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2337593" y="4363928"/>
            <a:ext cx="119397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 비트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연산자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0361783" y="228054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361783" y="180646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5027103" y="5435549"/>
            <a:ext cx="1108226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it1 = 127</a:t>
            </a:r>
            <a:endParaRPr lang="en-US" altLang="ko-KR" sz="1230" dirty="0" smtClean="0">
              <a:latin typeface="PT San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99" y="1085654"/>
            <a:ext cx="2886075" cy="26984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869" y="1085653"/>
            <a:ext cx="5934075" cy="26984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2892" y="2002566"/>
            <a:ext cx="2028825" cy="1000125"/>
          </a:xfrm>
          <a:prstGeom prst="rect">
            <a:avLst/>
          </a:prstGeom>
        </p:spPr>
      </p:pic>
      <p:sp>
        <p:nvSpPr>
          <p:cNvPr id="20" name="Shape 2"/>
          <p:cNvSpPr/>
          <p:nvPr/>
        </p:nvSpPr>
        <p:spPr>
          <a:xfrm>
            <a:off x="5027102" y="6189179"/>
            <a:ext cx="1108227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bit2 = 0x20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21" name="Shape 2"/>
          <p:cNvSpPr/>
          <p:nvPr/>
        </p:nvSpPr>
        <p:spPr>
          <a:xfrm>
            <a:off x="7112105" y="5435549"/>
            <a:ext cx="1520618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it1 = 0111 1111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22" name="Shape 2"/>
          <p:cNvSpPr/>
          <p:nvPr/>
        </p:nvSpPr>
        <p:spPr>
          <a:xfrm>
            <a:off x="7112105" y="6189179"/>
            <a:ext cx="1520618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bit2 = 0010 0000</a:t>
            </a:r>
            <a:endParaRPr lang="en-US" altLang="ko-KR" sz="1230" dirty="0" smtClean="0">
              <a:latin typeface="PT Sans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276100" y="5615163"/>
            <a:ext cx="714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276099" y="6368793"/>
            <a:ext cx="714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41240" y="5227158"/>
            <a:ext cx="1184352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30" dirty="0" smtClean="0">
                <a:latin typeface="PT Sans"/>
              </a:rPr>
              <a:t>이진수로 변환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41240" y="5939607"/>
            <a:ext cx="1184352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30" smtClean="0">
                <a:latin typeface="PT Sans"/>
              </a:rPr>
              <a:t>이진수로 변환</a:t>
            </a:r>
            <a:endParaRPr lang="ko-KR" altLang="en-US" sz="1230" dirty="0">
              <a:latin typeface="PT Sans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20159" y="5124867"/>
            <a:ext cx="943897" cy="637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9035220" y="6022525"/>
            <a:ext cx="111167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9020159" y="6331936"/>
            <a:ext cx="1038241" cy="4714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710767" y="5033219"/>
            <a:ext cx="1083395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 1 ~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smtClean="0">
                <a:latin typeface="PT Sans"/>
              </a:rPr>
              <a:t>연산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69668" y="5756935"/>
            <a:ext cx="1279662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it2 &lt;&lt; 1 </a:t>
            </a:r>
            <a:r>
              <a:rPr lang="ko-KR" altLang="en-US" sz="1230" dirty="0" smtClean="0">
                <a:latin typeface="PT Sans"/>
              </a:rPr>
              <a:t>연산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22779" y="6787367"/>
            <a:ext cx="1324111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 smtClean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it2 &gt;&gt; 1 </a:t>
            </a:r>
            <a:r>
              <a:rPr lang="ko-KR" altLang="en-US" sz="1230" dirty="0" smtClean="0">
                <a:latin typeface="PT Sans"/>
              </a:rPr>
              <a:t>연산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39" name="Shape 2"/>
          <p:cNvSpPr/>
          <p:nvPr/>
        </p:nvSpPr>
        <p:spPr>
          <a:xfrm>
            <a:off x="10321825" y="4879807"/>
            <a:ext cx="237162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92D050"/>
            </a:solidFill>
            <a:prstDash val="solid"/>
          </a:ln>
        </p:spPr>
        <p:txBody>
          <a:bodyPr/>
          <a:lstStyle/>
          <a:p>
            <a:r>
              <a:rPr lang="en-US" altLang="ko-KR" sz="1230" dirty="0" smtClean="0">
                <a:latin typeface="PT Sans"/>
              </a:rPr>
              <a:t>~bit1 = 1000 0000 128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42" name="Shape 2"/>
          <p:cNvSpPr/>
          <p:nvPr/>
        </p:nvSpPr>
        <p:spPr>
          <a:xfrm>
            <a:off x="10321825" y="5861995"/>
            <a:ext cx="237162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92D050"/>
            </a:solidFill>
            <a:prstDash val="solid"/>
          </a:ln>
        </p:spPr>
        <p:txBody>
          <a:bodyPr/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it2 &lt;&lt; 1 0100 0000 64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43" name="Shape 2"/>
          <p:cNvSpPr/>
          <p:nvPr/>
        </p:nvSpPr>
        <p:spPr>
          <a:xfrm>
            <a:off x="10321825" y="6758892"/>
            <a:ext cx="237162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92D050"/>
            </a:solidFill>
            <a:prstDash val="solid"/>
          </a:ln>
        </p:spPr>
        <p:txBody>
          <a:bodyPr/>
          <a:lstStyle/>
          <a:p>
            <a:r>
              <a:rPr lang="en-US" altLang="ko-KR" sz="1230" dirty="0">
                <a:latin typeface="PT Sans"/>
              </a:rPr>
              <a:t>b</a:t>
            </a:r>
            <a:r>
              <a:rPr lang="en-US" altLang="ko-KR" sz="1230" dirty="0" smtClean="0">
                <a:latin typeface="PT Sans"/>
              </a:rPr>
              <a:t>it2 &gt;&gt; 1 0001 0000 16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32" name="Shape 2"/>
          <p:cNvSpPr/>
          <p:nvPr/>
        </p:nvSpPr>
        <p:spPr>
          <a:xfrm>
            <a:off x="4969933" y="1412588"/>
            <a:ext cx="189389" cy="189389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33" name="Text 3"/>
          <p:cNvSpPr/>
          <p:nvPr/>
        </p:nvSpPr>
        <p:spPr>
          <a:xfrm>
            <a:off x="5024081" y="1242434"/>
            <a:ext cx="75766" cy="157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125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4</a:t>
            </a:r>
            <a:endParaRPr lang="en-US" sz="1250" dirty="0"/>
          </a:p>
        </p:txBody>
      </p:sp>
      <p:sp>
        <p:nvSpPr>
          <p:cNvPr id="34" name="Shape 2"/>
          <p:cNvSpPr/>
          <p:nvPr/>
        </p:nvSpPr>
        <p:spPr>
          <a:xfrm>
            <a:off x="4969933" y="1608658"/>
            <a:ext cx="189389" cy="189389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40" name="Text 3"/>
          <p:cNvSpPr/>
          <p:nvPr/>
        </p:nvSpPr>
        <p:spPr>
          <a:xfrm>
            <a:off x="5024081" y="1438504"/>
            <a:ext cx="75766" cy="157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125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5</a:t>
            </a:r>
            <a:endParaRPr lang="en-US" sz="1250" dirty="0"/>
          </a:p>
        </p:txBody>
      </p:sp>
      <p:sp>
        <p:nvSpPr>
          <p:cNvPr id="41" name="Shape 2"/>
          <p:cNvSpPr/>
          <p:nvPr/>
        </p:nvSpPr>
        <p:spPr>
          <a:xfrm>
            <a:off x="4969933" y="1801350"/>
            <a:ext cx="189389" cy="189389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44" name="Text 3"/>
          <p:cNvSpPr/>
          <p:nvPr/>
        </p:nvSpPr>
        <p:spPr>
          <a:xfrm>
            <a:off x="5024081" y="1631196"/>
            <a:ext cx="75766" cy="157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125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6</a:t>
            </a:r>
            <a:endParaRPr lang="en-US" sz="1250" dirty="0"/>
          </a:p>
        </p:txBody>
      </p:sp>
      <p:sp>
        <p:nvSpPr>
          <p:cNvPr id="45" name="Shape 2"/>
          <p:cNvSpPr/>
          <p:nvPr/>
        </p:nvSpPr>
        <p:spPr>
          <a:xfrm>
            <a:off x="9401972" y="4583977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46" name="Text 3"/>
          <p:cNvSpPr/>
          <p:nvPr/>
        </p:nvSpPr>
        <p:spPr>
          <a:xfrm>
            <a:off x="9536155" y="4594974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4</a:t>
            </a:r>
            <a:endParaRPr lang="en-US" sz="2348" dirty="0"/>
          </a:p>
        </p:txBody>
      </p:sp>
      <p:sp>
        <p:nvSpPr>
          <p:cNvPr id="47" name="Shape 2"/>
          <p:cNvSpPr/>
          <p:nvPr/>
        </p:nvSpPr>
        <p:spPr>
          <a:xfrm>
            <a:off x="9611082" y="5315259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48" name="Text 3"/>
          <p:cNvSpPr/>
          <p:nvPr/>
        </p:nvSpPr>
        <p:spPr>
          <a:xfrm>
            <a:off x="9745265" y="5326256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5</a:t>
            </a:r>
            <a:endParaRPr lang="en-US" sz="2348" dirty="0"/>
          </a:p>
        </p:txBody>
      </p:sp>
      <p:sp>
        <p:nvSpPr>
          <p:cNvPr id="49" name="Shape 2"/>
          <p:cNvSpPr/>
          <p:nvPr/>
        </p:nvSpPr>
        <p:spPr>
          <a:xfrm>
            <a:off x="9625631" y="6171541"/>
            <a:ext cx="447318" cy="447318"/>
          </a:xfrm>
          <a:prstGeom prst="roundRect">
            <a:avLst>
              <a:gd name="adj" fmla="val 8000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50" name="Text 3"/>
          <p:cNvSpPr/>
          <p:nvPr/>
        </p:nvSpPr>
        <p:spPr>
          <a:xfrm>
            <a:off x="9759814" y="6182538"/>
            <a:ext cx="178951" cy="37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5"/>
              </a:lnSpc>
              <a:buNone/>
            </a:pPr>
            <a:r>
              <a:rPr lang="en-US" sz="234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</a:rPr>
              <a:t>6</a:t>
            </a:r>
            <a:endParaRPr lang="en-US" sz="2348" dirty="0"/>
          </a:p>
        </p:txBody>
      </p:sp>
    </p:spTree>
    <p:extLst>
      <p:ext uri="{BB962C8B-B14F-4D97-AF65-F5344CB8AC3E}">
        <p14:creationId xmlns:p14="http://schemas.microsoft.com/office/powerpoint/2010/main" val="17420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981"/>
            <a:ext cx="14630400" cy="839140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31869" y="43080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altLang="ko-KR" sz="3200" b="1" dirty="0"/>
              <a:t>Chapter 29. </a:t>
            </a:r>
            <a:r>
              <a:rPr lang="en-US" altLang="ko-KR" sz="3200" b="1" dirty="0" smtClean="0"/>
              <a:t>Static </a:t>
            </a:r>
            <a:r>
              <a:rPr lang="ko-KR" altLang="en-US" sz="3200" b="1" dirty="0" smtClean="0"/>
              <a:t>캐스트 </a:t>
            </a:r>
            <a:r>
              <a:rPr lang="ko-KR" altLang="en-US" sz="3200" b="1" dirty="0"/>
              <a:t>연산자 </a:t>
            </a:r>
            <a:r>
              <a:rPr lang="en-US" altLang="ko-KR" sz="3200" b="1" dirty="0"/>
              <a:t>(</a:t>
            </a:r>
            <a:r>
              <a:rPr lang="en-US" altLang="ko-KR" sz="3200" b="1" dirty="0" err="1"/>
              <a:t>static_cast</a:t>
            </a:r>
            <a:r>
              <a:rPr lang="en-US" altLang="ko-KR" sz="3200" b="1" dirty="0"/>
              <a:t>)</a:t>
            </a:r>
          </a:p>
          <a:p>
            <a:pPr>
              <a:lnSpc>
                <a:spcPts val="3827"/>
              </a:lnSpc>
            </a:pPr>
            <a:endParaRPr lang="en-US" altLang="ko-KR" sz="3062" dirty="0"/>
          </a:p>
        </p:txBody>
      </p:sp>
      <p:sp>
        <p:nvSpPr>
          <p:cNvPr id="18" name="Shape 2"/>
          <p:cNvSpPr/>
          <p:nvPr/>
        </p:nvSpPr>
        <p:spPr>
          <a:xfrm>
            <a:off x="2560220" y="4943811"/>
            <a:ext cx="3671297" cy="1825965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r>
              <a:rPr lang="en-US" altLang="ko-KR" sz="1130" dirty="0" err="1" smtClean="0">
                <a:latin typeface="PT Sans"/>
              </a:rPr>
              <a:t>Static_cast</a:t>
            </a:r>
            <a:r>
              <a:rPr lang="en-US" altLang="ko-KR" sz="1130" dirty="0" smtClean="0">
                <a:latin typeface="PT Sans"/>
              </a:rPr>
              <a:t>&lt;&gt;() : </a:t>
            </a:r>
            <a:r>
              <a:rPr lang="ko-KR" altLang="en-US" sz="1130" dirty="0" smtClean="0">
                <a:latin typeface="PT Sans"/>
              </a:rPr>
              <a:t>가장 기본적인 캐스트 방식이다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r>
              <a:rPr lang="en-US" altLang="ko-KR" sz="1130" dirty="0" err="1" smtClean="0">
                <a:latin typeface="PT Sans"/>
              </a:rPr>
              <a:t>Dynamic_cast</a:t>
            </a:r>
            <a:r>
              <a:rPr lang="en-US" altLang="ko-KR" sz="1130" dirty="0" smtClean="0">
                <a:latin typeface="PT Sans"/>
              </a:rPr>
              <a:t>&lt;&gt;() : </a:t>
            </a:r>
            <a:r>
              <a:rPr lang="ko-KR" altLang="en-US" sz="1130" dirty="0" smtClean="0">
                <a:latin typeface="PT Sans"/>
              </a:rPr>
              <a:t>객체 지향언어의 </a:t>
            </a:r>
            <a:r>
              <a:rPr lang="ko-KR" altLang="en-US" sz="1130" dirty="0" err="1" smtClean="0">
                <a:latin typeface="PT Sans"/>
              </a:rPr>
              <a:t>다형성을</a:t>
            </a:r>
            <a:r>
              <a:rPr lang="ko-KR" altLang="en-US" sz="1130" dirty="0" smtClean="0">
                <a:latin typeface="PT Sans"/>
              </a:rPr>
              <a:t> 이용하여 모호한 타입 캐스팅 오류를 막아준다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r>
              <a:rPr lang="en-US" altLang="ko-KR" sz="1130" dirty="0" err="1" smtClean="0">
                <a:latin typeface="PT Sans"/>
              </a:rPr>
              <a:t>Const_cast</a:t>
            </a:r>
            <a:r>
              <a:rPr lang="en-US" altLang="ko-KR" sz="1130" dirty="0" smtClean="0">
                <a:latin typeface="PT Sans"/>
              </a:rPr>
              <a:t>&lt;&gt;() : </a:t>
            </a:r>
            <a:r>
              <a:rPr lang="ko-KR" altLang="en-US" sz="1130" dirty="0" err="1" smtClean="0">
                <a:latin typeface="PT Sans"/>
              </a:rPr>
              <a:t>자료형이</a:t>
            </a:r>
            <a:r>
              <a:rPr lang="ko-KR" altLang="en-US" sz="1130" dirty="0" smtClean="0">
                <a:latin typeface="PT Sans"/>
              </a:rPr>
              <a:t> 갖고 있는 상수 속성을 제거한다</a:t>
            </a:r>
            <a:r>
              <a:rPr lang="en-US" altLang="ko-KR" sz="1130" dirty="0" smtClean="0">
                <a:latin typeface="PT Sans"/>
              </a:rPr>
              <a:t>.</a:t>
            </a:r>
          </a:p>
          <a:p>
            <a:r>
              <a:rPr lang="en-US" altLang="ko-KR" sz="1130" dirty="0" err="1" smtClean="0">
                <a:latin typeface="PT Sans"/>
              </a:rPr>
              <a:t>Reinterpret_cast</a:t>
            </a:r>
            <a:r>
              <a:rPr lang="en-US" altLang="ko-KR" sz="1130" dirty="0" smtClean="0">
                <a:latin typeface="PT Sans"/>
              </a:rPr>
              <a:t>&lt;&gt;() : </a:t>
            </a:r>
            <a:r>
              <a:rPr lang="ko-KR" altLang="en-US" sz="1130" dirty="0" smtClean="0">
                <a:latin typeface="PT Sans"/>
              </a:rPr>
              <a:t>어떠한 포인터 타입끼리도 변환할 수 있게 도움</a:t>
            </a:r>
            <a:endParaRPr lang="en-US" altLang="ko-KR" sz="1130" dirty="0">
              <a:latin typeface="PT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6315" y="6803392"/>
            <a:ext cx="6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Shape 2"/>
          <p:cNvSpPr/>
          <p:nvPr/>
        </p:nvSpPr>
        <p:spPr>
          <a:xfrm>
            <a:off x="3847639" y="4427891"/>
            <a:ext cx="1193970" cy="35922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ko-KR" altLang="en-US" sz="1230" dirty="0" smtClean="0">
                <a:latin typeface="PT Sans"/>
              </a:rPr>
              <a:t> </a:t>
            </a:r>
            <a:r>
              <a:rPr lang="en-US" altLang="ko-KR" sz="1230" dirty="0" smtClean="0">
                <a:latin typeface="PT Sans"/>
              </a:rPr>
              <a:t>cast </a:t>
            </a:r>
            <a:r>
              <a:rPr lang="ko-KR" altLang="en-US" sz="1230" dirty="0" smtClean="0">
                <a:latin typeface="PT Sans"/>
              </a:rPr>
              <a:t>연산자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0115854" y="255695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115854" y="208287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Shape 2"/>
          <p:cNvSpPr/>
          <p:nvPr/>
        </p:nvSpPr>
        <p:spPr>
          <a:xfrm>
            <a:off x="6743602" y="4970580"/>
            <a:ext cx="1435397" cy="583666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err="1">
                <a:latin typeface="PT Sans"/>
              </a:rPr>
              <a:t>i</a:t>
            </a:r>
            <a:r>
              <a:rPr lang="en-US" altLang="ko-KR" sz="1230" dirty="0" err="1" smtClean="0">
                <a:latin typeface="PT Sans"/>
              </a:rPr>
              <a:t>nt</a:t>
            </a:r>
            <a:r>
              <a:rPr lang="en-US" altLang="ko-KR" sz="1230" dirty="0" smtClean="0">
                <a:latin typeface="PT Sans"/>
              </a:rPr>
              <a:t> x = 2;</a:t>
            </a:r>
          </a:p>
          <a:p>
            <a:r>
              <a:rPr lang="en-US" altLang="ko-KR" sz="1230" dirty="0">
                <a:latin typeface="PT Sans"/>
              </a:rPr>
              <a:t>d</a:t>
            </a:r>
            <a:r>
              <a:rPr lang="en-US" altLang="ko-KR" sz="1230" dirty="0" smtClean="0">
                <a:latin typeface="PT Sans"/>
              </a:rPr>
              <a:t>ouble y = 4.4;</a:t>
            </a:r>
            <a:endParaRPr lang="en-US" altLang="ko-KR" sz="1230" dirty="0" smtClean="0">
              <a:latin typeface="PT San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56" y="1189854"/>
            <a:ext cx="3324225" cy="24003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8438795" y="4689369"/>
            <a:ext cx="812502" cy="47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914859" y="6854439"/>
            <a:ext cx="2733418" cy="11051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Static_cast</a:t>
            </a:r>
            <a:r>
              <a:rPr lang="ko-KR" altLang="en-US" dirty="0" smtClean="0">
                <a:solidFill>
                  <a:schemeClr val="tx1"/>
                </a:solidFill>
              </a:rPr>
              <a:t>를 쓰는 이유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PT Sans"/>
              </a:rPr>
              <a:t>- </a:t>
            </a:r>
            <a:r>
              <a:rPr lang="ko-KR" altLang="en-US" sz="1000" dirty="0" err="1" smtClean="0">
                <a:solidFill>
                  <a:schemeClr val="tx1"/>
                </a:solidFill>
                <a:latin typeface="PT Sans"/>
              </a:rPr>
              <a:t>형변환을</a:t>
            </a:r>
            <a:r>
              <a:rPr lang="ko-KR" altLang="en-US" sz="1000" dirty="0" smtClean="0">
                <a:solidFill>
                  <a:schemeClr val="tx1"/>
                </a:solidFill>
                <a:latin typeface="PT Sans"/>
              </a:rPr>
              <a:t> 할 때 오류를 체크해 준다</a:t>
            </a:r>
            <a:r>
              <a:rPr lang="en-US" altLang="ko-KR" sz="1000" dirty="0" smtClean="0">
                <a:solidFill>
                  <a:schemeClr val="tx1"/>
                </a:solidFill>
                <a:latin typeface="PT Sans"/>
              </a:rPr>
              <a:t>.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PT Sans"/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</a:rPr>
              <a:t>서로 </a:t>
            </a:r>
            <a:r>
              <a:rPr lang="ko-KR" altLang="en-US" sz="1000" dirty="0">
                <a:solidFill>
                  <a:schemeClr val="tx1"/>
                </a:solidFill>
              </a:rPr>
              <a:t>다른 타입의 포인터 간의 타입 변환은 </a:t>
            </a:r>
            <a:r>
              <a:rPr lang="ko-KR" altLang="en-US" sz="1000" dirty="0" smtClean="0">
                <a:solidFill>
                  <a:schemeClr val="tx1"/>
                </a:solidFill>
              </a:rPr>
              <a:t>못한다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  <a:p>
            <a:endParaRPr lang="ko-KR" altLang="en-US" sz="1000" dirty="0">
              <a:solidFill>
                <a:schemeClr val="tx1"/>
              </a:solidFill>
              <a:latin typeface="PT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96387" y="4521921"/>
            <a:ext cx="1184352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30" dirty="0" smtClean="0">
                <a:latin typeface="PT Sans"/>
              </a:rPr>
              <a:t>명시적 </a:t>
            </a:r>
            <a:r>
              <a:rPr lang="ko-KR" altLang="en-US" sz="1230" dirty="0" err="1" smtClean="0">
                <a:latin typeface="PT Sans"/>
              </a:rPr>
              <a:t>형변환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22" name="Shape 2"/>
          <p:cNvSpPr/>
          <p:nvPr/>
        </p:nvSpPr>
        <p:spPr>
          <a:xfrm>
            <a:off x="9473430" y="4343350"/>
            <a:ext cx="1418919" cy="443769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err="1">
                <a:latin typeface="PT Sans"/>
              </a:rPr>
              <a:t>i</a:t>
            </a:r>
            <a:r>
              <a:rPr lang="en-US" altLang="ko-KR" sz="1230" dirty="0" err="1" smtClean="0">
                <a:latin typeface="PT Sans"/>
              </a:rPr>
              <a:t>nt</a:t>
            </a:r>
            <a:r>
              <a:rPr lang="en-US" altLang="ko-KR" sz="1230" dirty="0" smtClean="0">
                <a:latin typeface="PT Sans"/>
              </a:rPr>
              <a:t> j = (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)</a:t>
            </a:r>
            <a:r>
              <a:rPr lang="en-US" altLang="ko-KR" sz="1230" dirty="0" smtClean="0">
                <a:latin typeface="PT Sans"/>
              </a:rPr>
              <a:t>y / x;</a:t>
            </a:r>
            <a:endParaRPr lang="en-US" altLang="ko-KR" sz="1230" dirty="0" smtClean="0">
              <a:latin typeface="PT Sans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438795" y="5383303"/>
            <a:ext cx="1089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2"/>
          <p:cNvSpPr/>
          <p:nvPr/>
        </p:nvSpPr>
        <p:spPr>
          <a:xfrm>
            <a:off x="9656518" y="5156994"/>
            <a:ext cx="2360610" cy="443769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err="1">
                <a:latin typeface="PT Sans"/>
              </a:rPr>
              <a:t>i</a:t>
            </a:r>
            <a:r>
              <a:rPr lang="en-US" altLang="ko-KR" sz="1230" dirty="0" err="1" smtClean="0">
                <a:latin typeface="PT Sans"/>
              </a:rPr>
              <a:t>nt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en-US" altLang="ko-KR" sz="1230" dirty="0" err="1" smtClean="0">
                <a:latin typeface="PT Sans"/>
              </a:rPr>
              <a:t>i</a:t>
            </a:r>
            <a:r>
              <a:rPr lang="en-US" altLang="ko-KR" sz="1230" dirty="0" smtClean="0">
                <a:latin typeface="PT Sans"/>
              </a:rPr>
              <a:t> = </a:t>
            </a:r>
            <a:r>
              <a:rPr lang="en-US" altLang="ko-KR" sz="1230" dirty="0" err="1" smtClean="0">
                <a:latin typeface="PT Sans"/>
              </a:rPr>
              <a:t>static_cast</a:t>
            </a:r>
            <a:r>
              <a:rPr lang="en-US" altLang="ko-KR" sz="1230" dirty="0" smtClean="0">
                <a:latin typeface="PT Sans"/>
              </a:rPr>
              <a:t>&lt;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&gt;(y / x)</a:t>
            </a:r>
            <a:endParaRPr lang="en-US" altLang="ko-KR" sz="1230" dirty="0" smtClean="0">
              <a:latin typeface="PT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07294" y="5568695"/>
            <a:ext cx="1531634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 err="1" smtClean="0">
                <a:latin typeface="PT Sans"/>
              </a:rPr>
              <a:t>Static_cast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ko-KR" altLang="en-US" sz="1230" dirty="0" err="1" smtClean="0">
                <a:latin typeface="PT Sans"/>
              </a:rPr>
              <a:t>형변환</a:t>
            </a:r>
            <a:endParaRPr lang="ko-KR" altLang="en-US" sz="1230" dirty="0">
              <a:latin typeface="PT Sans"/>
            </a:endParaRPr>
          </a:p>
        </p:txBody>
      </p:sp>
      <p:sp>
        <p:nvSpPr>
          <p:cNvPr id="27" name="Shape 2"/>
          <p:cNvSpPr/>
          <p:nvPr/>
        </p:nvSpPr>
        <p:spPr>
          <a:xfrm>
            <a:off x="6748952" y="6335822"/>
            <a:ext cx="1616520" cy="647137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err="1">
                <a:latin typeface="PT Sans"/>
              </a:rPr>
              <a:t>c</a:t>
            </a:r>
            <a:r>
              <a:rPr lang="en-US" altLang="ko-KR" sz="1230" dirty="0" err="1" smtClean="0">
                <a:latin typeface="PT Sans"/>
              </a:rPr>
              <a:t>onst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n = 20;</a:t>
            </a:r>
          </a:p>
          <a:p>
            <a:r>
              <a:rPr lang="en-US" altLang="ko-KR" sz="1230" dirty="0" err="1">
                <a:latin typeface="PT Sans"/>
              </a:rPr>
              <a:t>c</a:t>
            </a:r>
            <a:r>
              <a:rPr lang="en-US" altLang="ko-KR" sz="1230" dirty="0" err="1" smtClean="0">
                <a:latin typeface="PT Sans"/>
              </a:rPr>
              <a:t>onst</a:t>
            </a:r>
            <a:r>
              <a:rPr lang="en-US" altLang="ko-KR" sz="1230" dirty="0" smtClean="0">
                <a:latin typeface="PT Sans"/>
              </a:rPr>
              <a:t> </a:t>
            </a:r>
            <a:r>
              <a:rPr lang="en-US" altLang="ko-KR" sz="1230" dirty="0" err="1" smtClean="0">
                <a:latin typeface="PT Sans"/>
              </a:rPr>
              <a:t>int</a:t>
            </a:r>
            <a:r>
              <a:rPr lang="en-US" altLang="ko-KR" sz="1230" dirty="0" smtClean="0">
                <a:latin typeface="PT Sans"/>
              </a:rPr>
              <a:t> *p = &amp;n;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584220" y="6650128"/>
            <a:ext cx="1089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9911640" y="6335822"/>
            <a:ext cx="2511482" cy="647137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230" dirty="0" err="1">
                <a:latin typeface="PT Sans"/>
              </a:rPr>
              <a:t>int</a:t>
            </a:r>
            <a:r>
              <a:rPr lang="en-US" altLang="ko-KR" sz="1230" dirty="0">
                <a:latin typeface="PT Sans"/>
              </a:rPr>
              <a:t> *p2 = </a:t>
            </a:r>
            <a:r>
              <a:rPr lang="en-US" altLang="ko-KR" sz="1230" dirty="0" err="1">
                <a:latin typeface="PT Sans"/>
              </a:rPr>
              <a:t>const_cast</a:t>
            </a:r>
            <a:r>
              <a:rPr lang="en-US" altLang="ko-KR" sz="1230" dirty="0">
                <a:latin typeface="PT Sans"/>
              </a:rPr>
              <a:t>&lt;</a:t>
            </a:r>
            <a:r>
              <a:rPr lang="en-US" altLang="ko-KR" sz="1230" dirty="0" err="1">
                <a:latin typeface="PT Sans"/>
              </a:rPr>
              <a:t>int</a:t>
            </a:r>
            <a:r>
              <a:rPr lang="en-US" altLang="ko-KR" sz="1230" dirty="0">
                <a:latin typeface="PT Sans"/>
              </a:rPr>
              <a:t>*&gt;(p);</a:t>
            </a:r>
          </a:p>
          <a:p>
            <a:r>
              <a:rPr lang="en-US" altLang="ko-KR" sz="1230" dirty="0">
                <a:latin typeface="PT Sans"/>
              </a:rPr>
              <a:t>*p2 = 30;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18180" y="6215714"/>
            <a:ext cx="1839059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30" dirty="0" err="1" smtClean="0">
                <a:latin typeface="PT Sans"/>
              </a:rPr>
              <a:t>const_cast</a:t>
            </a:r>
            <a:r>
              <a:rPr lang="ko-KR" altLang="en-US" sz="1230" dirty="0" smtClean="0">
                <a:latin typeface="PT Sans"/>
              </a:rPr>
              <a:t>로 </a:t>
            </a:r>
            <a:r>
              <a:rPr lang="ko-KR" altLang="en-US" sz="1230" dirty="0" err="1" smtClean="0">
                <a:latin typeface="PT Sans"/>
              </a:rPr>
              <a:t>형변환</a:t>
            </a:r>
            <a:endParaRPr lang="ko-KR" altLang="en-US" sz="1230" dirty="0">
              <a:latin typeface="PT San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331" y="1189854"/>
            <a:ext cx="4733925" cy="24003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593" y="1990725"/>
            <a:ext cx="21907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8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34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334"/>
            <a:ext cx="14630400" cy="8232934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99961" y="466010"/>
            <a:ext cx="7630358" cy="1066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6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02. 콘솔창에 출력 ( cout, cin, endl )</a:t>
            </a:r>
            <a:endParaRPr lang="en-US" sz="336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961" y="1874163"/>
            <a:ext cx="7630358" cy="2822615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4053793" y="5038131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cout</a:t>
            </a:r>
            <a:r>
              <a:rPr lang="en-US" altLang="ko-KR" sz="1340" dirty="0"/>
              <a:t> </a:t>
            </a:r>
            <a:endParaRPr lang="en-US" altLang="ko-KR" sz="1340" dirty="0"/>
          </a:p>
        </p:txBody>
      </p:sp>
      <p:sp>
        <p:nvSpPr>
          <p:cNvPr id="13" name="Shape 2"/>
          <p:cNvSpPr/>
          <p:nvPr/>
        </p:nvSpPr>
        <p:spPr>
          <a:xfrm>
            <a:off x="4053793" y="5754724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cin</a:t>
            </a:r>
            <a:r>
              <a:rPr lang="en-US" altLang="ko-KR" sz="1340" dirty="0" smtClean="0"/>
              <a:t> </a:t>
            </a:r>
            <a:endParaRPr lang="en-US" altLang="ko-KR" sz="1340" dirty="0"/>
          </a:p>
        </p:txBody>
      </p:sp>
      <p:sp>
        <p:nvSpPr>
          <p:cNvPr id="15" name="Shape 2"/>
          <p:cNvSpPr/>
          <p:nvPr/>
        </p:nvSpPr>
        <p:spPr>
          <a:xfrm>
            <a:off x="4053793" y="6507831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endl</a:t>
            </a:r>
            <a:r>
              <a:rPr lang="en-US" altLang="ko-KR" sz="1340" dirty="0" smtClean="0"/>
              <a:t> </a:t>
            </a:r>
            <a:endParaRPr lang="en-US" altLang="ko-KR" sz="134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702629" y="5255288"/>
            <a:ext cx="2049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702629" y="6029011"/>
            <a:ext cx="2049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702629" y="6762541"/>
            <a:ext cx="2049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822830" y="4908620"/>
            <a:ext cx="2723104" cy="693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50" dirty="0">
                <a:solidFill>
                  <a:schemeClr val="tx1"/>
                </a:solidFill>
                <a:latin typeface="PT Sans"/>
              </a:rPr>
              <a:t>콘솔에 출력 하겠다는 </a:t>
            </a:r>
            <a:r>
              <a:rPr lang="ko-KR" altLang="en-US" sz="1250" dirty="0" smtClean="0">
                <a:solidFill>
                  <a:schemeClr val="tx1"/>
                </a:solidFill>
                <a:latin typeface="PT Sans"/>
              </a:rPr>
              <a:t>의미로 </a:t>
            </a:r>
            <a:r>
              <a:rPr lang="ko-KR" altLang="en-US" sz="1250" dirty="0">
                <a:solidFill>
                  <a:schemeClr val="tx1"/>
                </a:solidFill>
                <a:latin typeface="PT Sans"/>
              </a:rPr>
              <a:t>사용 </a:t>
            </a:r>
            <a:r>
              <a:rPr lang="ko-KR" altLang="en-US" sz="1250" dirty="0" err="1">
                <a:solidFill>
                  <a:schemeClr val="tx1"/>
                </a:solidFill>
                <a:latin typeface="PT Sans"/>
              </a:rPr>
              <a:t>할때는</a:t>
            </a:r>
            <a:r>
              <a:rPr lang="ko-KR" altLang="en-US" sz="1250" dirty="0">
                <a:solidFill>
                  <a:schemeClr val="tx1"/>
                </a:solidFill>
                <a:latin typeface="PT Sans"/>
              </a:rPr>
              <a:t> </a:t>
            </a:r>
            <a:r>
              <a:rPr lang="en-US" altLang="ko-KR" sz="1250" dirty="0">
                <a:solidFill>
                  <a:schemeClr val="tx1"/>
                </a:solidFill>
                <a:latin typeface="PT Sans"/>
              </a:rPr>
              <a:t>&lt;&lt; (</a:t>
            </a:r>
            <a:r>
              <a:rPr lang="ko-KR" altLang="en-US" sz="1250" dirty="0">
                <a:solidFill>
                  <a:schemeClr val="tx1"/>
                </a:solidFill>
                <a:latin typeface="PT Sans"/>
              </a:rPr>
              <a:t>왼쪽 </a:t>
            </a:r>
            <a:r>
              <a:rPr lang="ko-KR" altLang="en-US" sz="1250" dirty="0" err="1">
                <a:solidFill>
                  <a:schemeClr val="tx1"/>
                </a:solidFill>
                <a:latin typeface="PT Sans"/>
              </a:rPr>
              <a:t>꺽쇠를</a:t>
            </a:r>
            <a:r>
              <a:rPr lang="ko-KR" altLang="en-US" sz="1250" dirty="0">
                <a:solidFill>
                  <a:schemeClr val="tx1"/>
                </a:solidFill>
                <a:latin typeface="PT Sans"/>
              </a:rPr>
              <a:t> 사용</a:t>
            </a:r>
            <a:r>
              <a:rPr lang="en-US" altLang="ko-KR" sz="1250" dirty="0">
                <a:solidFill>
                  <a:schemeClr val="tx1"/>
                </a:solidFill>
                <a:latin typeface="PT Sans"/>
              </a:rPr>
              <a:t>)</a:t>
            </a:r>
            <a:endParaRPr lang="ko-KR" altLang="en-US" sz="1250" dirty="0">
              <a:solidFill>
                <a:schemeClr val="tx1"/>
              </a:solidFill>
              <a:latin typeface="PT San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822830" y="5666585"/>
            <a:ext cx="2723104" cy="693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50" dirty="0" smtClean="0">
                <a:solidFill>
                  <a:schemeClr val="tx1"/>
                </a:solidFill>
                <a:latin typeface="PT Sans"/>
              </a:rPr>
              <a:t>콘솔에 입력 </a:t>
            </a:r>
            <a:r>
              <a:rPr lang="ko-KR" altLang="en-US" sz="1250" dirty="0">
                <a:solidFill>
                  <a:schemeClr val="tx1"/>
                </a:solidFill>
                <a:latin typeface="PT Sans"/>
              </a:rPr>
              <a:t>하겠다는 </a:t>
            </a:r>
            <a:r>
              <a:rPr lang="ko-KR" altLang="en-US" sz="1250" dirty="0" smtClean="0">
                <a:solidFill>
                  <a:schemeClr val="tx1"/>
                </a:solidFill>
                <a:latin typeface="PT Sans"/>
              </a:rPr>
              <a:t>의미로 </a:t>
            </a:r>
            <a:r>
              <a:rPr lang="ko-KR" altLang="en-US" sz="1250" dirty="0">
                <a:solidFill>
                  <a:schemeClr val="tx1"/>
                </a:solidFill>
                <a:latin typeface="PT Sans"/>
              </a:rPr>
              <a:t>사용 </a:t>
            </a:r>
            <a:r>
              <a:rPr lang="ko-KR" altLang="en-US" sz="1250" dirty="0" err="1">
                <a:solidFill>
                  <a:schemeClr val="tx1"/>
                </a:solidFill>
                <a:latin typeface="PT Sans"/>
              </a:rPr>
              <a:t>할때는</a:t>
            </a:r>
            <a:r>
              <a:rPr lang="ko-KR" altLang="en-US" sz="1250" dirty="0">
                <a:solidFill>
                  <a:schemeClr val="tx1"/>
                </a:solidFill>
                <a:latin typeface="PT Sans"/>
              </a:rPr>
              <a:t> </a:t>
            </a:r>
            <a:r>
              <a:rPr lang="en-US" altLang="ko-KR" sz="1250" dirty="0" smtClean="0">
                <a:solidFill>
                  <a:schemeClr val="tx1"/>
                </a:solidFill>
                <a:latin typeface="PT Sans"/>
              </a:rPr>
              <a:t>&gt;&gt; (</a:t>
            </a:r>
            <a:r>
              <a:rPr lang="ko-KR" altLang="en-US" sz="1250" dirty="0" smtClean="0">
                <a:solidFill>
                  <a:schemeClr val="tx1"/>
                </a:solidFill>
                <a:latin typeface="PT Sans"/>
              </a:rPr>
              <a:t>오른쪽 </a:t>
            </a:r>
            <a:r>
              <a:rPr lang="ko-KR" altLang="en-US" sz="1250" dirty="0" err="1">
                <a:solidFill>
                  <a:schemeClr val="tx1"/>
                </a:solidFill>
                <a:latin typeface="PT Sans"/>
              </a:rPr>
              <a:t>꺽쇠를</a:t>
            </a:r>
            <a:r>
              <a:rPr lang="ko-KR" altLang="en-US" sz="1250" dirty="0">
                <a:solidFill>
                  <a:schemeClr val="tx1"/>
                </a:solidFill>
                <a:latin typeface="PT Sans"/>
              </a:rPr>
              <a:t> 사용</a:t>
            </a:r>
            <a:r>
              <a:rPr lang="en-US" altLang="ko-KR" sz="1250" dirty="0">
                <a:solidFill>
                  <a:schemeClr val="tx1"/>
                </a:solidFill>
                <a:latin typeface="PT Sans"/>
              </a:rPr>
              <a:t>)</a:t>
            </a:r>
            <a:endParaRPr lang="ko-KR" altLang="en-US" sz="1250" dirty="0">
              <a:solidFill>
                <a:schemeClr val="tx1"/>
              </a:solidFill>
              <a:latin typeface="PT Sans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822830" y="6424550"/>
            <a:ext cx="2723104" cy="693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50" dirty="0" smtClean="0">
                <a:solidFill>
                  <a:schemeClr val="tx1"/>
                </a:solidFill>
                <a:latin typeface="PT Sans"/>
              </a:rPr>
              <a:t>End Line</a:t>
            </a:r>
            <a:r>
              <a:rPr lang="ko-KR" altLang="en-US" sz="1250" dirty="0" smtClean="0">
                <a:solidFill>
                  <a:schemeClr val="tx1"/>
                </a:solidFill>
                <a:latin typeface="PT Sans"/>
              </a:rPr>
              <a:t>의 약자로 문장의 끝을 의미하며 끝났을 때 </a:t>
            </a:r>
            <a:r>
              <a:rPr lang="en-US" altLang="ko-KR" sz="1250" dirty="0" smtClean="0">
                <a:solidFill>
                  <a:schemeClr val="tx1"/>
                </a:solidFill>
                <a:latin typeface="PT Sans"/>
              </a:rPr>
              <a:t>Enter</a:t>
            </a:r>
            <a:r>
              <a:rPr lang="ko-KR" altLang="en-US" sz="1250" dirty="0" smtClean="0">
                <a:solidFill>
                  <a:schemeClr val="tx1"/>
                </a:solidFill>
                <a:latin typeface="PT Sans"/>
              </a:rPr>
              <a:t>을 수행</a:t>
            </a:r>
            <a:endParaRPr lang="ko-KR" altLang="en-US" sz="1250" dirty="0">
              <a:solidFill>
                <a:schemeClr val="tx1"/>
              </a:solidFill>
              <a:latin typeface="P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592711" y="457914"/>
            <a:ext cx="5055751" cy="520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98"/>
              </a:lnSpc>
              <a:buNone/>
            </a:pPr>
            <a:r>
              <a:rPr lang="en-US" sz="327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03. 변수 (Variable)</a:t>
            </a:r>
            <a:endParaRPr lang="en-US" sz="3278" dirty="0"/>
          </a:p>
        </p:txBody>
      </p:sp>
      <p:sp>
        <p:nvSpPr>
          <p:cNvPr id="6" name="Text 2"/>
          <p:cNvSpPr/>
          <p:nvPr/>
        </p:nvSpPr>
        <p:spPr>
          <a:xfrm>
            <a:off x="3592711" y="4252674"/>
            <a:ext cx="7444978" cy="266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98"/>
              </a:lnSpc>
              <a:buNone/>
            </a:pPr>
            <a:endParaRPr lang="en-US" sz="1311" dirty="0"/>
          </a:p>
        </p:txBody>
      </p:sp>
      <p:sp>
        <p:nvSpPr>
          <p:cNvPr id="13" name="Shape 2"/>
          <p:cNvSpPr/>
          <p:nvPr/>
        </p:nvSpPr>
        <p:spPr>
          <a:xfrm>
            <a:off x="3109249" y="4730634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int</a:t>
            </a:r>
            <a:r>
              <a:rPr lang="en-US" altLang="ko-KR" sz="1340" dirty="0" smtClean="0"/>
              <a:t> </a:t>
            </a:r>
            <a:endParaRPr lang="en-US" altLang="ko-KR" sz="134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729" y="1153417"/>
            <a:ext cx="3771900" cy="29241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239" y="1938690"/>
            <a:ext cx="2190750" cy="160972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089104" y="2720253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89104" y="224617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918857" y="4587489"/>
            <a:ext cx="524334" cy="23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918857" y="5109596"/>
            <a:ext cx="593147" cy="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2"/>
          <p:cNvSpPr/>
          <p:nvPr/>
        </p:nvSpPr>
        <p:spPr>
          <a:xfrm>
            <a:off x="4661679" y="4228789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one</a:t>
            </a:r>
            <a:endParaRPr lang="en-US" altLang="ko-KR" sz="1340" dirty="0"/>
          </a:p>
        </p:txBody>
      </p:sp>
      <p:sp>
        <p:nvSpPr>
          <p:cNvPr id="23" name="Shape 2"/>
          <p:cNvSpPr/>
          <p:nvPr/>
        </p:nvSpPr>
        <p:spPr>
          <a:xfrm>
            <a:off x="4661679" y="4888580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t</a:t>
            </a:r>
            <a:r>
              <a:rPr lang="en-US" altLang="ko-KR" sz="1340" dirty="0" smtClean="0"/>
              <a:t>wo</a:t>
            </a:r>
            <a:endParaRPr lang="en-US" altLang="ko-KR" sz="1340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5415598" y="5113717"/>
            <a:ext cx="436383" cy="1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2"/>
          <p:cNvSpPr/>
          <p:nvPr/>
        </p:nvSpPr>
        <p:spPr>
          <a:xfrm>
            <a:off x="5977917" y="4858862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2</a:t>
            </a:r>
            <a:endParaRPr lang="en-US" altLang="ko-KR" sz="1340" dirty="0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5415598" y="4483644"/>
            <a:ext cx="436383" cy="1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5977917" y="4228789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1</a:t>
            </a:r>
            <a:endParaRPr lang="en-US" altLang="ko-KR" sz="1340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918857" y="5518653"/>
            <a:ext cx="593147" cy="221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2"/>
          <p:cNvSpPr/>
          <p:nvPr/>
        </p:nvSpPr>
        <p:spPr>
          <a:xfrm>
            <a:off x="4661679" y="5518653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sum</a:t>
            </a:r>
            <a:endParaRPr lang="en-US" altLang="ko-KR" sz="134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415598" y="5743790"/>
            <a:ext cx="436383" cy="1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2"/>
          <p:cNvSpPr/>
          <p:nvPr/>
        </p:nvSpPr>
        <p:spPr>
          <a:xfrm>
            <a:off x="5977916" y="5488935"/>
            <a:ext cx="1111187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o</a:t>
            </a:r>
            <a:r>
              <a:rPr lang="en-US" altLang="ko-KR" sz="1340" dirty="0" smtClean="0"/>
              <a:t>ne + two</a:t>
            </a:r>
            <a:endParaRPr lang="en-US" altLang="ko-KR" sz="1340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7286762" y="5731077"/>
            <a:ext cx="923173" cy="1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380379" y="5212002"/>
            <a:ext cx="7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0" name="Shape 2"/>
          <p:cNvSpPr/>
          <p:nvPr/>
        </p:nvSpPr>
        <p:spPr>
          <a:xfrm>
            <a:off x="8430861" y="5472548"/>
            <a:ext cx="1111187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1 + 2 = 3</a:t>
            </a:r>
            <a:endParaRPr lang="en-US" altLang="ko-KR" sz="1340" dirty="0"/>
          </a:p>
        </p:txBody>
      </p:sp>
      <p:sp>
        <p:nvSpPr>
          <p:cNvPr id="41" name="TextBox 40"/>
          <p:cNvSpPr txBox="1"/>
          <p:nvPr/>
        </p:nvSpPr>
        <p:spPr>
          <a:xfrm>
            <a:off x="8373392" y="4946797"/>
            <a:ext cx="128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콘솔화면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20898" y="603290"/>
            <a:ext cx="5926574" cy="68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88"/>
              </a:lnSpc>
              <a:buNone/>
            </a:pPr>
            <a:r>
              <a:rPr lang="en-US" sz="431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04. 상수 (const)</a:t>
            </a:r>
            <a:endParaRPr lang="en-US" sz="431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98" y="1725216"/>
            <a:ext cx="9788485" cy="35149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20898" y="5486400"/>
            <a:ext cx="9788485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8"/>
              </a:lnSpc>
              <a:buNone/>
            </a:pPr>
            <a:endParaRPr lang="en-US" sz="1724" dirty="0"/>
          </a:p>
        </p:txBody>
      </p:sp>
      <p:sp>
        <p:nvSpPr>
          <p:cNvPr id="10" name="Shape 2"/>
          <p:cNvSpPr/>
          <p:nvPr/>
        </p:nvSpPr>
        <p:spPr>
          <a:xfrm>
            <a:off x="2714891" y="5848085"/>
            <a:ext cx="1050863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3">
                <a:lumMod val="75000"/>
              </a:schemeClr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const</a:t>
            </a:r>
            <a:r>
              <a:rPr lang="en-US" altLang="ko-KR" sz="1340" dirty="0" smtClean="0"/>
              <a:t> </a:t>
            </a:r>
            <a:r>
              <a:rPr lang="en-US" altLang="ko-KR" sz="1340" dirty="0" err="1" smtClean="0"/>
              <a:t>int</a:t>
            </a:r>
            <a:r>
              <a:rPr lang="en-US" altLang="ko-KR" sz="1340" dirty="0" smtClean="0"/>
              <a:t> </a:t>
            </a:r>
            <a:endParaRPr lang="en-US" altLang="ko-KR" sz="1340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987670" y="5719165"/>
            <a:ext cx="524334" cy="23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987670" y="6241272"/>
            <a:ext cx="593147" cy="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2"/>
          <p:cNvSpPr/>
          <p:nvPr/>
        </p:nvSpPr>
        <p:spPr>
          <a:xfrm>
            <a:off x="4730027" y="5339144"/>
            <a:ext cx="2123057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3">
                <a:lumMod val="75000"/>
              </a:schemeClr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GREATE_VICTORY_SALSU </a:t>
            </a:r>
            <a:endParaRPr lang="en-US" altLang="ko-KR" sz="1340" dirty="0"/>
          </a:p>
        </p:txBody>
      </p:sp>
      <p:sp>
        <p:nvSpPr>
          <p:cNvPr id="14" name="Shape 2"/>
          <p:cNvSpPr/>
          <p:nvPr/>
        </p:nvSpPr>
        <p:spPr>
          <a:xfrm>
            <a:off x="4706076" y="5982743"/>
            <a:ext cx="212305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3">
                <a:lumMod val="75000"/>
              </a:schemeClr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GREATE_VICTORY_GWIJU</a:t>
            </a:r>
            <a:endParaRPr lang="en-US" altLang="ko-KR" sz="134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947180" y="5575597"/>
            <a:ext cx="593147" cy="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954391" y="6242565"/>
            <a:ext cx="593147" cy="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2"/>
          <p:cNvSpPr/>
          <p:nvPr/>
        </p:nvSpPr>
        <p:spPr>
          <a:xfrm>
            <a:off x="7699972" y="5317068"/>
            <a:ext cx="1050863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3">
                <a:lumMod val="75000"/>
              </a:schemeClr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612</a:t>
            </a:r>
            <a:endParaRPr lang="en-US" altLang="ko-KR" sz="1340" dirty="0"/>
          </a:p>
        </p:txBody>
      </p:sp>
      <p:sp>
        <p:nvSpPr>
          <p:cNvPr id="18" name="Shape 2"/>
          <p:cNvSpPr/>
          <p:nvPr/>
        </p:nvSpPr>
        <p:spPr>
          <a:xfrm>
            <a:off x="7699972" y="6022325"/>
            <a:ext cx="1050863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3">
                <a:lumMod val="75000"/>
              </a:schemeClr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1019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947355" y="5506658"/>
            <a:ext cx="884903" cy="349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8910480" y="5931842"/>
            <a:ext cx="921778" cy="43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2"/>
          <p:cNvSpPr/>
          <p:nvPr/>
        </p:nvSpPr>
        <p:spPr>
          <a:xfrm>
            <a:off x="10028778" y="5631434"/>
            <a:ext cx="1554333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FFC000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ko-KR" altLang="en-US" sz="1340" smtClean="0"/>
              <a:t>값 재설정 불가</a:t>
            </a:r>
            <a:endParaRPr lang="en-US" altLang="ko-KR" sz="1340" dirty="0"/>
          </a:p>
        </p:txBody>
      </p:sp>
      <p:sp>
        <p:nvSpPr>
          <p:cNvPr id="27" name="Text 3"/>
          <p:cNvSpPr/>
          <p:nvPr/>
        </p:nvSpPr>
        <p:spPr>
          <a:xfrm>
            <a:off x="2420898" y="6573265"/>
            <a:ext cx="9788485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const int 로 선언한 상수는 프로그램이 종료 될때 까지 단 한 번만 초기화를 한다.</a:t>
            </a:r>
            <a:endParaRPr lang="en-US" sz="1724" dirty="0"/>
          </a:p>
        </p:txBody>
      </p:sp>
      <p:sp>
        <p:nvSpPr>
          <p:cNvPr id="28" name="Text 4"/>
          <p:cNvSpPr/>
          <p:nvPr/>
        </p:nvSpPr>
        <p:spPr>
          <a:xfrm>
            <a:off x="2420898" y="7169768"/>
            <a:ext cx="9788485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const로 선언된 상수는 프로그램 실행 도중 다른 값을 할당 받게 되면 오류가 발생한다.</a:t>
            </a:r>
            <a:endParaRPr lang="en-US" sz="1724" dirty="0"/>
          </a:p>
        </p:txBody>
      </p:sp>
      <p:sp>
        <p:nvSpPr>
          <p:cNvPr id="29" name="Text 5"/>
          <p:cNvSpPr/>
          <p:nvPr/>
        </p:nvSpPr>
        <p:spPr>
          <a:xfrm>
            <a:off x="2420898" y="7766271"/>
            <a:ext cx="9788485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보통 상수 이름을 대문자로 </a:t>
            </a:r>
            <a:r>
              <a:rPr lang="en-US" sz="1724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짓는다</a:t>
            </a:r>
            <a:r>
              <a:rPr lang="en-US" sz="1724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</a:t>
            </a:r>
            <a:r>
              <a:rPr lang="en-US" sz="1724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Ex) MY_COUNTRY, SIZE </a:t>
            </a:r>
            <a:r>
              <a:rPr lang="ko-KR" altLang="en-US" sz="1724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등</a:t>
            </a:r>
            <a:endParaRPr lang="en-US" sz="172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353514" y="487323"/>
            <a:ext cx="4430792" cy="553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1"/>
              </a:lnSpc>
              <a:buNone/>
            </a:pPr>
            <a:r>
              <a:rPr lang="en-US" sz="348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05. 사칙 연산</a:t>
            </a:r>
            <a:endParaRPr lang="en-US" sz="348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514" y="1395532"/>
            <a:ext cx="7923371" cy="41320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53514" y="5726906"/>
            <a:ext cx="7923371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endParaRPr lang="en-US" sz="1396" dirty="0"/>
          </a:p>
        </p:txBody>
      </p:sp>
      <p:sp>
        <p:nvSpPr>
          <p:cNvPr id="9" name="Text 5"/>
          <p:cNvSpPr/>
          <p:nvPr/>
        </p:nvSpPr>
        <p:spPr>
          <a:xfrm>
            <a:off x="3353514" y="7459266"/>
            <a:ext cx="7923371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endParaRPr lang="en-US" sz="1396" dirty="0"/>
          </a:p>
        </p:txBody>
      </p:sp>
      <p:sp>
        <p:nvSpPr>
          <p:cNvPr id="22" name="Shape 2"/>
          <p:cNvSpPr/>
          <p:nvPr/>
        </p:nvSpPr>
        <p:spPr>
          <a:xfrm>
            <a:off x="3538750" y="6226889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int</a:t>
            </a:r>
            <a:r>
              <a:rPr lang="en-US" altLang="ko-KR" sz="1340" dirty="0" smtClean="0"/>
              <a:t> </a:t>
            </a:r>
            <a:endParaRPr lang="en-US" altLang="ko-KR" sz="1340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348358" y="6083744"/>
            <a:ext cx="524334" cy="23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4348358" y="6605851"/>
            <a:ext cx="593147" cy="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2"/>
          <p:cNvSpPr/>
          <p:nvPr/>
        </p:nvSpPr>
        <p:spPr>
          <a:xfrm>
            <a:off x="5091180" y="5725044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one</a:t>
            </a:r>
            <a:endParaRPr lang="en-US" altLang="ko-KR" sz="1340" dirty="0"/>
          </a:p>
        </p:txBody>
      </p:sp>
      <p:sp>
        <p:nvSpPr>
          <p:cNvPr id="26" name="Shape 2"/>
          <p:cNvSpPr/>
          <p:nvPr/>
        </p:nvSpPr>
        <p:spPr>
          <a:xfrm>
            <a:off x="5091180" y="6384835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t</a:t>
            </a:r>
            <a:r>
              <a:rPr lang="en-US" altLang="ko-KR" sz="1340" dirty="0" smtClean="0"/>
              <a:t>wo</a:t>
            </a:r>
            <a:endParaRPr lang="en-US" altLang="ko-KR" sz="1340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845099" y="6609972"/>
            <a:ext cx="436383" cy="1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2"/>
          <p:cNvSpPr/>
          <p:nvPr/>
        </p:nvSpPr>
        <p:spPr>
          <a:xfrm>
            <a:off x="6407418" y="6355117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2</a:t>
            </a:r>
            <a:endParaRPr lang="en-US" altLang="ko-KR" sz="1340" dirty="0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5845099" y="5979899"/>
            <a:ext cx="436383" cy="1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6407418" y="5725044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1</a:t>
            </a:r>
            <a:endParaRPr lang="en-US" altLang="ko-KR" sz="1340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348358" y="7014908"/>
            <a:ext cx="593147" cy="221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2"/>
          <p:cNvSpPr/>
          <p:nvPr/>
        </p:nvSpPr>
        <p:spPr>
          <a:xfrm>
            <a:off x="5091179" y="7014908"/>
            <a:ext cx="75391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three</a:t>
            </a:r>
            <a:endParaRPr lang="en-US" altLang="ko-KR" sz="134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845099" y="7240045"/>
            <a:ext cx="436383" cy="1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2"/>
          <p:cNvSpPr/>
          <p:nvPr/>
        </p:nvSpPr>
        <p:spPr>
          <a:xfrm>
            <a:off x="6407418" y="7014908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3</a:t>
            </a:r>
            <a:endParaRPr lang="en-US" altLang="ko-KR" sz="1340" dirty="0"/>
          </a:p>
        </p:txBody>
      </p:sp>
      <p:sp>
        <p:nvSpPr>
          <p:cNvPr id="35" name="Shape 2"/>
          <p:cNvSpPr/>
          <p:nvPr/>
        </p:nvSpPr>
        <p:spPr>
          <a:xfrm>
            <a:off x="5091179" y="7625837"/>
            <a:ext cx="75391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four</a:t>
            </a:r>
            <a:endParaRPr lang="en-US" altLang="ko-KR" sz="1340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5845099" y="7850974"/>
            <a:ext cx="436383" cy="1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2"/>
          <p:cNvSpPr/>
          <p:nvPr/>
        </p:nvSpPr>
        <p:spPr>
          <a:xfrm>
            <a:off x="6407418" y="7625837"/>
            <a:ext cx="648836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4</a:t>
            </a:r>
            <a:endParaRPr lang="en-US" altLang="ko-KR" sz="1340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313951" y="7548679"/>
            <a:ext cx="593147" cy="221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"/>
          <p:cNvSpPr/>
          <p:nvPr/>
        </p:nvSpPr>
        <p:spPr>
          <a:xfrm>
            <a:off x="7315199" y="6734682"/>
            <a:ext cx="3104902" cy="42493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ko-KR" altLang="en-US" sz="1340" err="1" smtClean="0"/>
              <a:t>변수값에</a:t>
            </a:r>
            <a:r>
              <a:rPr lang="ko-KR" altLang="en-US" sz="1340" dirty="0" smtClean="0"/>
              <a:t> 대하여 사칙연산 수행 가능</a:t>
            </a:r>
            <a:endParaRPr lang="en-US" altLang="ko-KR" sz="134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05426" y="480893"/>
            <a:ext cx="4981456" cy="546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4"/>
              </a:lnSpc>
              <a:buNone/>
            </a:pPr>
            <a:r>
              <a:rPr lang="en-US" sz="344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06. 사칙연산 축약</a:t>
            </a:r>
            <a:endParaRPr lang="en-US" sz="344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426" y="1377315"/>
            <a:ext cx="6292096" cy="46641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405426" y="7470934"/>
            <a:ext cx="7819430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endParaRPr lang="en-US" sz="1377" dirty="0"/>
          </a:p>
        </p:txBody>
      </p:sp>
      <p:sp>
        <p:nvSpPr>
          <p:cNvPr id="9" name="Shape 2"/>
          <p:cNvSpPr/>
          <p:nvPr/>
        </p:nvSpPr>
        <p:spPr>
          <a:xfrm>
            <a:off x="3773658" y="6399657"/>
            <a:ext cx="1879890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s</a:t>
            </a:r>
            <a:r>
              <a:rPr lang="en-US" altLang="ko-KR" sz="1340" dirty="0" smtClean="0"/>
              <a:t>um1 = sum + two</a:t>
            </a:r>
            <a:endParaRPr lang="en-US" altLang="ko-KR" sz="1340" dirty="0"/>
          </a:p>
        </p:txBody>
      </p:sp>
      <p:sp>
        <p:nvSpPr>
          <p:cNvPr id="10" name="Shape 2"/>
          <p:cNvSpPr/>
          <p:nvPr/>
        </p:nvSpPr>
        <p:spPr>
          <a:xfrm>
            <a:off x="3773658" y="7210381"/>
            <a:ext cx="1879890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s</a:t>
            </a:r>
            <a:r>
              <a:rPr lang="en-US" altLang="ko-KR" sz="1340" dirty="0" smtClean="0"/>
              <a:t>um1 = one + two</a:t>
            </a:r>
            <a:endParaRPr lang="en-US" altLang="ko-KR" sz="1340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817496" y="6658186"/>
            <a:ext cx="1035588" cy="1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2"/>
          <p:cNvSpPr/>
          <p:nvPr/>
        </p:nvSpPr>
        <p:spPr>
          <a:xfrm>
            <a:off x="7017032" y="6369017"/>
            <a:ext cx="1879890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s</a:t>
            </a:r>
            <a:r>
              <a:rPr lang="en-US" altLang="ko-KR" sz="1340" dirty="0" smtClean="0"/>
              <a:t>um1 += two</a:t>
            </a:r>
            <a:endParaRPr lang="en-US" altLang="ko-KR" sz="1340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817496" y="7464487"/>
            <a:ext cx="1035588" cy="1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17496" y="6302855"/>
            <a:ext cx="917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 smtClean="0"/>
              <a:t>변환 가능</a:t>
            </a:r>
            <a:endParaRPr lang="ko-KR" altLang="en-US" sz="1350" dirty="0"/>
          </a:p>
        </p:txBody>
      </p:sp>
      <p:sp>
        <p:nvSpPr>
          <p:cNvPr id="16" name="TextBox 15"/>
          <p:cNvSpPr txBox="1"/>
          <p:nvPr/>
        </p:nvSpPr>
        <p:spPr>
          <a:xfrm>
            <a:off x="5817495" y="7109247"/>
            <a:ext cx="917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 smtClean="0"/>
              <a:t>변환 불가</a:t>
            </a:r>
            <a:endParaRPr lang="ko-KR" altLang="en-US" sz="1350" dirty="0"/>
          </a:p>
        </p:txBody>
      </p:sp>
      <p:sp>
        <p:nvSpPr>
          <p:cNvPr id="17" name="Shape 2"/>
          <p:cNvSpPr/>
          <p:nvPr/>
        </p:nvSpPr>
        <p:spPr>
          <a:xfrm>
            <a:off x="7017032" y="7233673"/>
            <a:ext cx="1879890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/>
              <a:t>s</a:t>
            </a:r>
            <a:r>
              <a:rPr lang="en-US" altLang="ko-KR" sz="1340" dirty="0" smtClean="0"/>
              <a:t>um1 = one + two</a:t>
            </a:r>
            <a:endParaRPr lang="en-US" altLang="ko-KR" sz="134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3658672" y="449818"/>
            <a:ext cx="7313057" cy="1022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25"/>
              </a:lnSpc>
              <a:buNone/>
            </a:pPr>
            <a:r>
              <a:rPr lang="en-US" sz="32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Chapter 7. 자료형 (char, int, double, bool, string)</a:t>
            </a:r>
            <a:endParaRPr lang="en-US" sz="3220" dirty="0"/>
          </a:p>
        </p:txBody>
      </p:sp>
      <p:sp>
        <p:nvSpPr>
          <p:cNvPr id="6" name="Text 2"/>
          <p:cNvSpPr/>
          <p:nvPr/>
        </p:nvSpPr>
        <p:spPr>
          <a:xfrm>
            <a:off x="2641899" y="6201911"/>
            <a:ext cx="8097537" cy="387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 anchor="t"/>
          <a:lstStyle/>
          <a:p>
            <a:pPr marL="0" indent="0">
              <a:lnSpc>
                <a:spcPts val="2061"/>
              </a:lnSpc>
              <a:buNone/>
            </a:pPr>
            <a:r>
              <a:rPr lang="en-US" sz="1288" dirty="0" smtClean="0"/>
              <a:t>string </a:t>
            </a:r>
            <a:r>
              <a:rPr lang="ko-KR" altLang="en-US" sz="1288" dirty="0" smtClean="0"/>
              <a:t>객체 만들기 </a:t>
            </a:r>
            <a:r>
              <a:rPr lang="en-US" sz="1288" dirty="0" smtClean="0"/>
              <a:t>string(1, </a:t>
            </a:r>
            <a:r>
              <a:rPr lang="en-US" sz="1288" dirty="0" err="1" smtClean="0"/>
              <a:t>ch</a:t>
            </a:r>
            <a:r>
              <a:rPr lang="en-US" sz="1288" dirty="0" smtClean="0"/>
              <a:t>); -&gt; </a:t>
            </a:r>
            <a:r>
              <a:rPr lang="ko-KR" altLang="en-US" sz="1288" dirty="0" smtClean="0"/>
              <a:t>첫 번째 인자 문자열의 길이</a:t>
            </a:r>
            <a:r>
              <a:rPr lang="en-US" altLang="ko-KR" sz="1288" dirty="0" smtClean="0"/>
              <a:t>, </a:t>
            </a:r>
            <a:r>
              <a:rPr lang="ko-KR" altLang="en-US" sz="1288" dirty="0" smtClean="0"/>
              <a:t>두 번째 인자는 문자열을 구성할 문자로 구성한다</a:t>
            </a:r>
            <a:r>
              <a:rPr lang="en-US" altLang="ko-KR" sz="1288" dirty="0" smtClean="0"/>
              <a:t>.</a:t>
            </a:r>
            <a:endParaRPr lang="en-US" sz="1288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92" y="1532400"/>
            <a:ext cx="3419475" cy="2943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367" y="1535019"/>
            <a:ext cx="5038725" cy="2943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2466" y="2155610"/>
            <a:ext cx="1943100" cy="187642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10044011" y="2852284"/>
            <a:ext cx="500931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963854" y="239097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476500" y="4606217"/>
            <a:ext cx="1295400" cy="3848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0" dirty="0" err="1" smtClean="0">
                <a:solidFill>
                  <a:schemeClr val="tx1"/>
                </a:solidFill>
                <a:latin typeface="PT Sans"/>
                <a:ea typeface="PT Sans"/>
              </a:rPr>
              <a:t>int</a:t>
            </a:r>
            <a:r>
              <a:rPr lang="en-US" altLang="ko-KR" sz="1320" dirty="0" smtClean="0">
                <a:solidFill>
                  <a:schemeClr val="tx1"/>
                </a:solidFill>
                <a:latin typeface="PT Sans"/>
                <a:ea typeface="PT Sans"/>
              </a:rPr>
              <a:t> </a:t>
            </a:r>
            <a:r>
              <a:rPr lang="ko-KR" altLang="en-US" sz="1320" dirty="0" smtClean="0">
                <a:solidFill>
                  <a:schemeClr val="tx1"/>
                </a:solidFill>
                <a:latin typeface="PT Sans"/>
              </a:rPr>
              <a:t>형</a:t>
            </a:r>
            <a:endParaRPr lang="ko-KR" altLang="en-US" sz="1320" dirty="0">
              <a:solidFill>
                <a:schemeClr val="tx1"/>
              </a:solidFill>
              <a:latin typeface="PT San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76499" y="5117810"/>
            <a:ext cx="1295401" cy="3848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0" dirty="0">
                <a:solidFill>
                  <a:schemeClr val="tx1"/>
                </a:solidFill>
                <a:latin typeface="PT Sans"/>
                <a:ea typeface="PT Sans"/>
              </a:rPr>
              <a:t>c</a:t>
            </a:r>
            <a:r>
              <a:rPr lang="en-US" altLang="ko-KR" sz="1320" dirty="0" smtClean="0">
                <a:solidFill>
                  <a:schemeClr val="tx1"/>
                </a:solidFill>
                <a:latin typeface="PT Sans"/>
                <a:ea typeface="PT Sans"/>
              </a:rPr>
              <a:t>har </a:t>
            </a:r>
            <a:r>
              <a:rPr lang="ko-KR" altLang="en-US" sz="1320" dirty="0" smtClean="0">
                <a:solidFill>
                  <a:schemeClr val="tx1"/>
                </a:solidFill>
                <a:latin typeface="PT Sans"/>
              </a:rPr>
              <a:t>형</a:t>
            </a:r>
            <a:endParaRPr lang="ko-KR" altLang="en-US" sz="1320" dirty="0">
              <a:solidFill>
                <a:schemeClr val="tx1"/>
              </a:solidFill>
              <a:latin typeface="PT San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76499" y="5623141"/>
            <a:ext cx="1295401" cy="3848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0" dirty="0" smtClean="0">
                <a:solidFill>
                  <a:schemeClr val="tx1"/>
                </a:solidFill>
                <a:latin typeface="PT Sans"/>
                <a:ea typeface="PT Sans"/>
              </a:rPr>
              <a:t>double </a:t>
            </a:r>
            <a:r>
              <a:rPr lang="ko-KR" altLang="en-US" sz="1320" dirty="0" smtClean="0">
                <a:solidFill>
                  <a:schemeClr val="tx1"/>
                </a:solidFill>
                <a:latin typeface="PT Sans"/>
              </a:rPr>
              <a:t>형</a:t>
            </a:r>
            <a:endParaRPr lang="ko-KR" altLang="en-US" sz="1320" dirty="0">
              <a:solidFill>
                <a:schemeClr val="tx1"/>
              </a:solidFill>
              <a:latin typeface="PT Sans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038600" y="4772025"/>
            <a:ext cx="1238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038600" y="5324475"/>
            <a:ext cx="1238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038600" y="5800725"/>
            <a:ext cx="1238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6877049" y="4606217"/>
            <a:ext cx="1295400" cy="38488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0" dirty="0" smtClean="0">
                <a:solidFill>
                  <a:schemeClr val="tx1"/>
                </a:solidFill>
                <a:latin typeface="PT Sans"/>
                <a:ea typeface="PT Sans"/>
              </a:rPr>
              <a:t>string </a:t>
            </a:r>
            <a:r>
              <a:rPr lang="ko-KR" altLang="en-US" sz="1320" dirty="0" smtClean="0">
                <a:solidFill>
                  <a:schemeClr val="tx1"/>
                </a:solidFill>
                <a:latin typeface="PT Sans"/>
              </a:rPr>
              <a:t>형</a:t>
            </a:r>
            <a:endParaRPr lang="ko-KR" altLang="en-US" sz="1320" dirty="0">
              <a:solidFill>
                <a:schemeClr val="tx1"/>
              </a:solidFill>
              <a:latin typeface="PT San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77048" y="5117810"/>
            <a:ext cx="1295401" cy="38488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0" dirty="0" err="1" smtClean="0">
                <a:solidFill>
                  <a:schemeClr val="tx1"/>
                </a:solidFill>
                <a:latin typeface="PT Sans"/>
                <a:ea typeface="PT Sans"/>
              </a:rPr>
              <a:t>bool</a:t>
            </a:r>
            <a:r>
              <a:rPr lang="en-US" altLang="ko-KR" sz="1320" dirty="0" smtClean="0">
                <a:solidFill>
                  <a:schemeClr val="tx1"/>
                </a:solidFill>
                <a:latin typeface="PT Sans"/>
                <a:ea typeface="PT Sans"/>
              </a:rPr>
              <a:t> </a:t>
            </a:r>
            <a:r>
              <a:rPr lang="ko-KR" altLang="en-US" sz="1320" dirty="0" smtClean="0">
                <a:solidFill>
                  <a:schemeClr val="tx1"/>
                </a:solidFill>
                <a:latin typeface="PT Sans"/>
              </a:rPr>
              <a:t>형</a:t>
            </a:r>
            <a:endParaRPr lang="ko-KR" altLang="en-US" sz="1320" dirty="0">
              <a:solidFill>
                <a:schemeClr val="tx1"/>
              </a:solidFill>
              <a:latin typeface="PT Sans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877048" y="5623141"/>
            <a:ext cx="1295401" cy="38488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0" dirty="0" smtClean="0">
                <a:solidFill>
                  <a:schemeClr val="tx1"/>
                </a:solidFill>
                <a:latin typeface="PT Sans"/>
                <a:ea typeface="PT Sans"/>
              </a:rPr>
              <a:t>float</a:t>
            </a:r>
            <a:r>
              <a:rPr lang="ko-KR" altLang="en-US" sz="1320" dirty="0" smtClean="0">
                <a:solidFill>
                  <a:schemeClr val="tx1"/>
                </a:solidFill>
                <a:latin typeface="PT Sans"/>
              </a:rPr>
              <a:t>형</a:t>
            </a:r>
            <a:endParaRPr lang="ko-KR" altLang="en-US" sz="1320" dirty="0">
              <a:solidFill>
                <a:schemeClr val="tx1"/>
              </a:solidFill>
              <a:latin typeface="PT Sans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439149" y="4772025"/>
            <a:ext cx="1238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439149" y="5324475"/>
            <a:ext cx="1238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8439149" y="5800725"/>
            <a:ext cx="1238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448300" y="4606217"/>
            <a:ext cx="1019175" cy="384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4byte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48300" y="5117810"/>
            <a:ext cx="1019175" cy="384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</a:rPr>
              <a:t>byte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48299" y="5608283"/>
            <a:ext cx="1019175" cy="384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r>
              <a:rPr lang="en-US" altLang="ko-KR" dirty="0" smtClean="0">
                <a:solidFill>
                  <a:schemeClr val="tx1"/>
                </a:solidFill>
              </a:rPr>
              <a:t>byte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34561" y="4579583"/>
            <a:ext cx="1019175" cy="384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32byte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834561" y="5132033"/>
            <a:ext cx="1019175" cy="384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</a:rPr>
              <a:t>byte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34560" y="5613247"/>
            <a:ext cx="1019175" cy="3848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</a:rPr>
              <a:t>byte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 2"/>
          <p:cNvSpPr/>
          <p:nvPr/>
        </p:nvSpPr>
        <p:spPr>
          <a:xfrm>
            <a:off x="2641898" y="6816202"/>
            <a:ext cx="8097537" cy="6217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 anchor="t"/>
          <a:lstStyle/>
          <a:p>
            <a:pPr marL="0" indent="0">
              <a:lnSpc>
                <a:spcPts val="2061"/>
              </a:lnSpc>
              <a:buNone/>
            </a:pPr>
            <a:r>
              <a:rPr lang="en-US" sz="1288" dirty="0" smtClean="0"/>
              <a:t>Ex) string(3, ‘A’); -&gt; “AAA” </a:t>
            </a:r>
            <a:r>
              <a:rPr lang="ko-KR" altLang="en-US" sz="1288" dirty="0" smtClean="0"/>
              <a:t>문자열이 된다</a:t>
            </a:r>
            <a:r>
              <a:rPr lang="en-US" altLang="ko-KR" sz="1288" dirty="0" smtClean="0"/>
              <a:t>. </a:t>
            </a:r>
          </a:p>
          <a:p>
            <a:pPr marL="0" indent="0">
              <a:lnSpc>
                <a:spcPts val="2061"/>
              </a:lnSpc>
              <a:buNone/>
            </a:pPr>
            <a:r>
              <a:rPr lang="en-US" altLang="ko-KR" sz="1288" dirty="0" smtClean="0"/>
              <a:t>string(3,97); -&gt; “</a:t>
            </a:r>
            <a:r>
              <a:rPr lang="en-US" altLang="ko-KR" sz="1288" dirty="0" err="1" smtClean="0"/>
              <a:t>aaa</a:t>
            </a:r>
            <a:r>
              <a:rPr lang="en-US" altLang="ko-KR" sz="1288" dirty="0" smtClean="0"/>
              <a:t>” </a:t>
            </a:r>
            <a:r>
              <a:rPr lang="ko-KR" altLang="en-US" sz="1288" dirty="0" smtClean="0"/>
              <a:t>아스키 코드상 </a:t>
            </a:r>
            <a:r>
              <a:rPr lang="en-US" altLang="ko-KR" sz="1288" dirty="0" smtClean="0"/>
              <a:t>97</a:t>
            </a:r>
            <a:r>
              <a:rPr lang="ko-KR" altLang="en-US" sz="1288" dirty="0" smtClean="0"/>
              <a:t>은 </a:t>
            </a:r>
            <a:r>
              <a:rPr lang="en-US" altLang="ko-KR" sz="1288" dirty="0" smtClean="0"/>
              <a:t>‘a’ </a:t>
            </a:r>
            <a:r>
              <a:rPr lang="ko-KR" altLang="en-US" sz="1288" dirty="0" smtClean="0"/>
              <a:t>이기 때문이다</a:t>
            </a:r>
            <a:r>
              <a:rPr lang="en-US" altLang="ko-KR" sz="1288" dirty="0" smtClean="0"/>
              <a:t>.</a:t>
            </a:r>
            <a:endParaRPr lang="en-US" sz="1288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3156</Words>
  <Application>Microsoft Office PowerPoint</Application>
  <PresentationFormat>사용자 지정</PresentationFormat>
  <Paragraphs>507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Nunito</vt:lpstr>
      <vt:lpstr>PT Sans</vt:lpstr>
      <vt:lpstr>맑은 고딕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70</cp:revision>
  <dcterms:created xsi:type="dcterms:W3CDTF">2024-05-16T01:13:00Z</dcterms:created>
  <dcterms:modified xsi:type="dcterms:W3CDTF">2024-05-17T05:10:55Z</dcterms:modified>
</cp:coreProperties>
</file>